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</p:sldIdLst>
  <p:sldSz cy="5143500" cx="9144000"/>
  <p:notesSz cx="6858000" cy="9144000"/>
  <p:embeddedFontLst>
    <p:embeddedFont>
      <p:font typeface="Lato"/>
      <p:regular r:id="rId70"/>
      <p:bold r:id="rId71"/>
      <p:italic r:id="rId72"/>
      <p:boldItalic r:id="rId73"/>
    </p:embeddedFont>
    <p:embeddedFont>
      <p:font typeface="Lato Light"/>
      <p:regular r:id="rId74"/>
      <p:bold r:id="rId75"/>
      <p:italic r:id="rId76"/>
      <p:boldItalic r:id="rId77"/>
    </p:embeddedFont>
    <p:embeddedFont>
      <p:font typeface="Roboto Mono"/>
      <p:regular r:id="rId78"/>
      <p:bold r:id="rId79"/>
      <p:italic r:id="rId80"/>
      <p:boldItalic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RobotoMono-italic.fntdata"/><Relationship Id="rId81" Type="http://schemas.openxmlformats.org/officeDocument/2006/relationships/font" Target="fonts/RobotoMon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Lato-boldItalic.fntdata"/><Relationship Id="rId72" Type="http://schemas.openxmlformats.org/officeDocument/2006/relationships/font" Target="fonts/Lato-italic.fntdata"/><Relationship Id="rId31" Type="http://schemas.openxmlformats.org/officeDocument/2006/relationships/slide" Target="slides/slide26.xml"/><Relationship Id="rId75" Type="http://schemas.openxmlformats.org/officeDocument/2006/relationships/font" Target="fonts/LatoLight-bold.fntdata"/><Relationship Id="rId30" Type="http://schemas.openxmlformats.org/officeDocument/2006/relationships/slide" Target="slides/slide25.xml"/><Relationship Id="rId74" Type="http://schemas.openxmlformats.org/officeDocument/2006/relationships/font" Target="fonts/LatoLight-regular.fntdata"/><Relationship Id="rId33" Type="http://schemas.openxmlformats.org/officeDocument/2006/relationships/slide" Target="slides/slide28.xml"/><Relationship Id="rId77" Type="http://schemas.openxmlformats.org/officeDocument/2006/relationships/font" Target="fonts/LatoLight-boldItalic.fntdata"/><Relationship Id="rId32" Type="http://schemas.openxmlformats.org/officeDocument/2006/relationships/slide" Target="slides/slide27.xml"/><Relationship Id="rId76" Type="http://schemas.openxmlformats.org/officeDocument/2006/relationships/font" Target="fonts/LatoLight-italic.fntdata"/><Relationship Id="rId35" Type="http://schemas.openxmlformats.org/officeDocument/2006/relationships/slide" Target="slides/slide30.xml"/><Relationship Id="rId79" Type="http://schemas.openxmlformats.org/officeDocument/2006/relationships/font" Target="fonts/RobotoMono-bold.fntdata"/><Relationship Id="rId34" Type="http://schemas.openxmlformats.org/officeDocument/2006/relationships/slide" Target="slides/slide29.xml"/><Relationship Id="rId78" Type="http://schemas.openxmlformats.org/officeDocument/2006/relationships/font" Target="fonts/RobotoMono-regular.fntdata"/><Relationship Id="rId71" Type="http://schemas.openxmlformats.org/officeDocument/2006/relationships/font" Target="fonts/Lato-bold.fntdata"/><Relationship Id="rId70" Type="http://schemas.openxmlformats.org/officeDocument/2006/relationships/font" Target="fonts/Lato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" name="Google Shape;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c06cdeb0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c06cdeb0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0f19285e9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00f19285e9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0f19285e9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00f19285e9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437da615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22437da615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0f19285e9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00f19285e9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00f19285e9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00f19285e9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00f19285e9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00f19285e9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04f57df3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004f57df3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00f19285e9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00f19285e9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c06cdeb0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0c06cdeb0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f443b6cb23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g2f443b6cb23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0f19285e9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0f19285e9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0f19285e9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300f19285e9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00f19285e9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00f19285e9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00f19285e9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00f19285e9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00f19285e9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00f19285e9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e135f5b0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0e135f5b0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0e135f5b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0e135f5b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e135f5b0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0e135f5b0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e135f5b0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0e135f5b0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0f19285e9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00f19285e9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f443b6cb23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g2f443b6cb23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00f19285e9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00f19285e9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04f57df3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3004f57df3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00f19285e9_1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00f19285e9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00f19285e9_3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00f19285e9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00f19285e9_1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00f19285e9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0e135f5b0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0e135f5b0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0d33fe02d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0d33fe02d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00f19285e9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300f19285e9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00f19285e9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00f19285e9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00f19285e9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00f19285e9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00f19285e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00f19285e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00f19285e9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00f19285e9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0f19285e9_1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0f19285e9_1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00f19285e9_1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00f19285e9_1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00f19285e9_1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00f19285e9_1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00f19285e9_1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300f19285e9_1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00f19285e9_1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00f19285e9_1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00f19285e9_1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00f19285e9_1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104e4f41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104e4f41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00f19285e9_1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00f19285e9_1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00f19285e9_1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00f19285e9_1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0f19285e9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300f19285e9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00f19285e9_1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00f19285e9_1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104e4f41a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104e4f41a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00f19285e9_1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g300f19285e9_1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0f19285e9_1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00f19285e9_1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00f19285e9_1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00f19285e9_1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00f19285e9_1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00f19285e9_1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00f19285e9_1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00f19285e9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00f19285e9_1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00f19285e9_1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00f19285e9_1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00f19285e9_1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00f19285e9_1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00f19285e9_1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00f19285e9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00f19285e9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00f19285e9_1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00f19285e9_1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00f19285e9_1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00f19285e9_1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00f19285e9_3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00f19285e9_3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004f57df3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004f57df3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00f19285e9_1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00f19285e9_1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0f19285e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00f19285e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0f19285e9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0f19285e9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00f19285e9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00f19285e9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●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○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■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●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○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■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●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○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■"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-  Text - Light">
  <p:cSld name="Title &amp; Subtitle -  Text - Ligh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600"/>
              <a:buFont typeface="Lato"/>
              <a:buNone/>
              <a:defRPr b="1" i="0" sz="2700" cap="non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Font typeface="Lato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900"/>
              <a:buFont typeface="Lato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700"/>
              <a:buFont typeface="Lato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600"/>
              <a:buFont typeface="Lato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4" name="Google Shape;14;p3"/>
          <p:cNvCxnSpPr/>
          <p:nvPr/>
        </p:nvCxnSpPr>
        <p:spPr>
          <a:xfrm>
            <a:off x="8662184" y="4986821"/>
            <a:ext cx="0" cy="900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" name="Google Shape;15;p3"/>
          <p:cNvSpPr txBox="1"/>
          <p:nvPr/>
        </p:nvSpPr>
        <p:spPr>
          <a:xfrm>
            <a:off x="8632986" y="4950326"/>
            <a:ext cx="22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s" sz="600" u="none" cap="none" strike="noStrike">
                <a:solidFill>
                  <a:srgbClr val="81013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600" u="none" cap="none" strike="noStrike">
              <a:solidFill>
                <a:srgbClr val="81013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" name="Google Shape;16;p3"/>
          <p:cNvSpPr txBox="1"/>
          <p:nvPr>
            <p:ph idx="2" type="body"/>
          </p:nvPr>
        </p:nvSpPr>
        <p:spPr>
          <a:xfrm>
            <a:off x="454982" y="1031575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Font typeface="Arial"/>
              <a:buNone/>
              <a:defRPr sz="15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Font typeface="Lato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900"/>
              <a:buFont typeface="Lato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700"/>
              <a:buFont typeface="Lato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600"/>
              <a:buFont typeface="Lato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7" name="Google Shape;17;p3"/>
          <p:cNvCxnSpPr/>
          <p:nvPr/>
        </p:nvCxnSpPr>
        <p:spPr>
          <a:xfrm>
            <a:off x="7438" y="4420802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08399" y="4377850"/>
            <a:ext cx="1142075" cy="608975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pic>
        <p:nvPicPr>
          <p:cNvPr id="19" name="Google Shape;19;p3"/>
          <p:cNvPicPr preferRelativeResize="0"/>
          <p:nvPr/>
        </p:nvPicPr>
        <p:blipFill rotWithShape="1">
          <a:blip r:embed="rId3">
            <a:alphaModFix/>
          </a:blip>
          <a:srcRect b="26614" l="0" r="0" t="22823"/>
          <a:stretch/>
        </p:blipFill>
        <p:spPr>
          <a:xfrm>
            <a:off x="3384250" y="4478875"/>
            <a:ext cx="2375507" cy="61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Slide">
  <p:cSld name="Title and subtitle Slide">
    <p:bg>
      <p:bgPr>
        <a:solidFill>
          <a:srgbClr val="810131">
            <a:alpha val="40390"/>
          </a:srgbClr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-1" l="0" r="0" t="41443"/>
          <a:stretch/>
        </p:blipFill>
        <p:spPr>
          <a:xfrm>
            <a:off x="0" y="-14592"/>
            <a:ext cx="9143998" cy="5376964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1070043" y="2006648"/>
            <a:ext cx="70038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spAutoFit/>
          </a:bodyPr>
          <a:lstStyle>
            <a:lvl1pPr lv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700"/>
              <a:buFont typeface="Lato"/>
              <a:buNone/>
              <a:defRPr b="1" i="0" sz="27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4"/>
          <p:cNvSpPr txBox="1"/>
          <p:nvPr/>
        </p:nvSpPr>
        <p:spPr>
          <a:xfrm>
            <a:off x="314961" y="3699552"/>
            <a:ext cx="7217100" cy="1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76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</a:pPr>
            <a:r>
              <a:rPr b="1" i="0" lang="es" sz="11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Subject</a:t>
            </a:r>
            <a:r>
              <a:rPr b="0" i="0" lang="es" sz="11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: Artificial Intelligence</a:t>
            </a:r>
            <a:endParaRPr b="0" i="0" sz="1100" u="none" cap="none" strike="noStrik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</a:pPr>
            <a:r>
              <a:rPr b="1" i="0" lang="es" sz="11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Professors</a:t>
            </a:r>
            <a:r>
              <a:rPr b="0" i="0" lang="es" sz="11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: Edison jair Bejarano Sepulveda &amp; Ramon Mateo Navarro</a:t>
            </a:r>
            <a:endParaRPr b="0" i="0" sz="1100" u="none" cap="none" strike="noStrike">
              <a:solidFill>
                <a:srgbClr val="3C78D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76200" rtl="0" algn="l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</a:pPr>
            <a:r>
              <a:rPr b="1" lang="es" sz="1100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Course</a:t>
            </a:r>
            <a:r>
              <a:rPr lang="es" sz="1100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: 2024 / 2025</a:t>
            </a:r>
            <a:endParaRPr sz="1100">
              <a:solidFill>
                <a:srgbClr val="3C78D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</a:pPr>
            <a:br>
              <a:rPr b="0" i="0" lang="es" sz="17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7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3">
            <a:alphaModFix/>
          </a:blip>
          <a:srcRect b="26614" l="0" r="0" t="22823"/>
          <a:stretch/>
        </p:blipFill>
        <p:spPr>
          <a:xfrm>
            <a:off x="3384200" y="4597025"/>
            <a:ext cx="2375507" cy="61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Slide 1">
  <p:cSld name="1_Title and subtitle Slide">
    <p:bg>
      <p:bgPr>
        <a:solidFill>
          <a:srgbClr val="810131">
            <a:alpha val="40390"/>
          </a:srgbClr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 b="0" l="0" r="0" t="41441"/>
          <a:stretch/>
        </p:blipFill>
        <p:spPr>
          <a:xfrm>
            <a:off x="0" y="-14592"/>
            <a:ext cx="9143998" cy="5376964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1070043" y="2006648"/>
            <a:ext cx="7004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spAutoFit/>
          </a:bodyPr>
          <a:lstStyle>
            <a:lvl1pPr lv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700"/>
              <a:buFont typeface="Lato"/>
              <a:buNone/>
              <a:defRPr b="1" i="0" sz="27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https://lh7-us.googleusercontent.com/wHvF5NMz5_mviUXJC3mOdLh7Xqyv_jo4h1YtLBF_nDuqYwT0vjWq8EUQH9Z8kM4uo8w6qLjmnD1h8kOA4V_3W_E6Lxy3v6hO6bcVZeo4wjMmqbPkoHi6eVLHLaQfmHHvfsdmVEyekl9MAjSzUsB-OxG1Xw=s2048" id="28" name="Google Shape;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95108" y="3004044"/>
            <a:ext cx="2753782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51449" y="4554600"/>
            <a:ext cx="1142075" cy="608975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pic>
        <p:nvPicPr>
          <p:cNvPr id="30" name="Google Shape;30;p5"/>
          <p:cNvPicPr preferRelativeResize="0"/>
          <p:nvPr/>
        </p:nvPicPr>
        <p:blipFill rotWithShape="1">
          <a:blip r:embed="rId5">
            <a:alphaModFix/>
          </a:blip>
          <a:srcRect b="26614" l="0" r="0" t="22823"/>
          <a:stretch/>
        </p:blipFill>
        <p:spPr>
          <a:xfrm>
            <a:off x="3384200" y="4597025"/>
            <a:ext cx="2375507" cy="61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Slide 1 1">
  <p:cSld name="1_Title and subtitle Slide_1">
    <p:bg>
      <p:bgPr>
        <a:solidFill>
          <a:srgbClr val="810131">
            <a:alpha val="40390"/>
          </a:srgbClr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 b="0" l="0" r="0" t="41441"/>
          <a:stretch/>
        </p:blipFill>
        <p:spPr>
          <a:xfrm>
            <a:off x="0" y="-14592"/>
            <a:ext cx="9143998" cy="5376964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sp>
        <p:nvSpPr>
          <p:cNvPr id="33" name="Google Shape;33;p6"/>
          <p:cNvSpPr txBox="1"/>
          <p:nvPr>
            <p:ph type="title"/>
          </p:nvPr>
        </p:nvSpPr>
        <p:spPr>
          <a:xfrm>
            <a:off x="1070043" y="2006648"/>
            <a:ext cx="7004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spAutoFit/>
          </a:bodyPr>
          <a:lstStyle>
            <a:lvl1pPr lv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700"/>
              <a:buFont typeface="Lato"/>
              <a:buNone/>
              <a:defRPr b="1" i="0" sz="2700" u="none" cap="none" strike="noStrike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1449" y="4554600"/>
            <a:ext cx="1142075" cy="608975"/>
          </a:xfrm>
          <a:prstGeom prst="rect">
            <a:avLst/>
          </a:prstGeom>
          <a:noFill/>
          <a:ln>
            <a:noFill/>
          </a:ln>
          <a:effectLst>
            <a:outerShdw blurRad="50800" sx="1000" rotWithShape="0" algn="ctr" dir="5400000" dist="50800" sy="1000">
              <a:srgbClr val="000000"/>
            </a:outerShdw>
          </a:effectLst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4">
            <a:alphaModFix/>
          </a:blip>
          <a:srcRect b="26615" l="0" r="0" t="22823"/>
          <a:stretch/>
        </p:blipFill>
        <p:spPr>
          <a:xfrm>
            <a:off x="3384200" y="4597025"/>
            <a:ext cx="2375507" cy="61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656035" y="1248966"/>
            <a:ext cx="7831800" cy="14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oto Sans Symbols"/>
              <a:buChar char="▪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73050" lvl="3" marL="18288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oto Sans Symbols"/>
              <a:buChar char="❑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66700" lvl="4" marL="22860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Noto Sans Symbols"/>
              <a:buChar char="❖"/>
              <a:defRPr b="0" i="0" sz="1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3">
          <p15:clr>
            <a:srgbClr val="F26B43"/>
          </p15:clr>
        </p15:guide>
        <p15:guide id="2" orient="horz" pos="2896">
          <p15:clr>
            <a:srgbClr val="F26B43"/>
          </p15:clr>
        </p15:guide>
        <p15:guide id="3" pos="5483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620">
          <p15:clr>
            <a:srgbClr val="F26B43"/>
          </p15:clr>
        </p15:guide>
        <p15:guide id="6" pos="2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_2gJ-fSUz8uB2QOvHGQrZ1e0whet8KCT/view" TargetMode="External"/><Relationship Id="rId4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EjbejaranosAI/AI4VJ/blob/main/Lecture%20material/T3/FSM.cs" TargetMode="External"/><Relationship Id="rId4" Type="http://schemas.openxmlformats.org/officeDocument/2006/relationships/hyperlink" Target="https://www.youtube.com/watch?v=iBN46XUpdaQ" TargetMode="External"/><Relationship Id="rId5" Type="http://schemas.openxmlformats.org/officeDocument/2006/relationships/hyperlink" Target="https://www.youtube.com/watch?v=iBN46XUpdaQ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hyperlink" Target="https://github.com/EjbejaranosAI/AI4VJ/blob/main/Lecture%20material/T3/Wandering.cs" TargetMode="External"/><Relationship Id="rId5" Type="http://schemas.openxmlformats.org/officeDocument/2006/relationships/hyperlink" Target="https://github.com/EjbejaranosAI/AI4VJ/blob/main/Lecture%20material/T3/Approaching.cs" TargetMode="External"/><Relationship Id="rId6" Type="http://schemas.openxmlformats.org/officeDocument/2006/relationships/hyperlink" Target="https://github.com/EjbejaranosAI/AI4VJ/blob/main/Lecture%20material/T3/Hiding.cs" TargetMode="External"/><Relationship Id="rId7" Type="http://schemas.openxmlformats.org/officeDocument/2006/relationships/hyperlink" Target="https://github.com/EjbejaranosAI/AI4VJ/blob/main/Lecture%20material/T3/BlackBoard.c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nyc3.digitaloceanspaces.com/dula/wp-content/uploads/2009/05/08151726/consolechartyr2yb63272359-1.jpg" TargetMode="External"/><Relationship Id="rId4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gamasutra.com/view/feature/130663/gdc_2005_proceeding_handling_.php" TargetMode="External"/><Relationship Id="rId4" Type="http://schemas.openxmlformats.org/officeDocument/2006/relationships/hyperlink" Target="https://www.gamasutra.com/blogs/ChrisSimpson/20140717/221339/Behavior_trees_for_AI_How_they_work.php" TargetMode="External"/><Relationship Id="rId5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gamasutra.com/blogs/ChrisSimpson/20140717/221339/Behavior_trees_for_AI_How_they_work.php" TargetMode="External"/><Relationship Id="rId4" Type="http://schemas.openxmlformats.org/officeDocument/2006/relationships/image" Target="../media/image4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gamasutra.com/blogs/ChrisSimpson/20140717/221339/Behavior_trees_for_AI_How_they_work.php" TargetMode="External"/><Relationship Id="rId4" Type="http://schemas.openxmlformats.org/officeDocument/2006/relationships/image" Target="../media/image3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gamasutra.com/blogs/ChrisSimpson/20140717/221339/Behavior_trees_for_AI_How_they_work.php" TargetMode="External"/><Relationship Id="rId4" Type="http://schemas.openxmlformats.org/officeDocument/2006/relationships/image" Target="../media/image4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gamasutra.com/blogs/ChrisSimpson/20140717/221339/Behavior_trees_for_AI_How_they_work.php" TargetMode="External"/><Relationship Id="rId4" Type="http://schemas.openxmlformats.org/officeDocument/2006/relationships/hyperlink" Target="https://docs.google.com/drawings/d/1tdc9Kkewu3eiFVQCpw1_IM3Xp2dxUxSKF9nJBEi2zHY/edit?usp=sharing" TargetMode="External"/><Relationship Id="rId5" Type="http://schemas.openxmlformats.org/officeDocument/2006/relationships/hyperlink" Target="https://docs.google.com/drawings/d/1tdc9Kkewu3eiFVQCpw1_IM3Xp2dxUxSKF9nJBEi2zHY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github.com/EjbejaranosAI/AI4VJ/blob/main/Lecture%20material/T3/dm-handout.unitypackage" TargetMode="External"/><Relationship Id="rId4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assetstore.unity.com/packages/tools/visual-scripting/behavior-bricks-74816?srsltid=AfmBOoodhui1wglPfQ6KEVu2Wb1SKX4y4oKAyj5px5bIF5k-QIrYyITf" TargetMode="External"/><Relationship Id="rId4" Type="http://schemas.openxmlformats.org/officeDocument/2006/relationships/hyperlink" Target="https://www.youtube.com/watch?v=CZvfuNfdc1M&amp;t=533s" TargetMode="External"/><Relationship Id="rId5" Type="http://schemas.openxmlformats.org/officeDocument/2006/relationships/hyperlink" Target="https://www.youtube.com/watch?v=qBCGSxlXOFY&amp;ab_channel=Sephtis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www.youtube.com/watch?v=T_sBYgP7_2k" TargetMode="External"/><Relationship Id="rId4" Type="http://schemas.openxmlformats.org/officeDocument/2006/relationships/hyperlink" Target="https://www.youtube.com/watch?v=tdBWk2OVCWc&amp;list=PLi-ukGVOag_1DCBZG1rRg_SpiyI6I5Qcr" TargetMode="Externa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docs.unity3d.com/Packages/com.unity.ai.planner@0.3/manual/index.html" TargetMode="External"/><Relationship Id="rId4" Type="http://schemas.openxmlformats.org/officeDocument/2006/relationships/image" Target="../media/image2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7.png"/><Relationship Id="rId4" Type="http://schemas.openxmlformats.org/officeDocument/2006/relationships/image" Target="../media/image36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0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4.png"/><Relationship Id="rId4" Type="http://schemas.openxmlformats.org/officeDocument/2006/relationships/image" Target="../media/image38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hyperlink" Target="https://github.com/EjbejaranosAI/AI4VJ/blob/main/Lecture%20material/T3/PlannerCallbacks1.cs" TargetMode="External"/><Relationship Id="rId4" Type="http://schemas.openxmlformats.org/officeDocument/2006/relationships/image" Target="../media/image3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s://docs.unity3d.com/Packages/com.unity.ai.planner@0.3/manual/PlanVisualizer.html" TargetMode="External"/><Relationship Id="rId4" Type="http://schemas.openxmlformats.org/officeDocument/2006/relationships/image" Target="../media/image4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s://github.com/EjbejaranosAI/AI4VJ/blob/main/Lecture%20material/T3/PlannerCallbacks2.cs" TargetMode="External"/><Relationship Id="rId4" Type="http://schemas.openxmlformats.org/officeDocument/2006/relationships/image" Target="../media/image3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://drive.google.com/file/d/1bo2_InhvIDbAml8WyhiOsUaRTI24_Zf4/view" TargetMode="External"/><Relationship Id="rId4" Type="http://schemas.openxmlformats.org/officeDocument/2006/relationships/image" Target="../media/image35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s://learn.unity.com/course/artificial-intelligence-for-beginners" TargetMode="External"/><Relationship Id="rId4" Type="http://schemas.openxmlformats.org/officeDocument/2006/relationships/hyperlink" Target="https://www.gamasutra.com/blogs/ChrisSimpson/20140717/221339/Behavior_trees_for_AI_How_they_work.php" TargetMode="External"/><Relationship Id="rId5" Type="http://schemas.openxmlformats.org/officeDocument/2006/relationships/hyperlink" Target="https://docs.unity3d.com/Packages/com.unity.ai.planner@0.2/manual/index.html" TargetMode="External"/><Relationship Id="rId6" Type="http://schemas.openxmlformats.org/officeDocument/2006/relationships/hyperlink" Target="https://www.gamasutra.com/view/feature/130663/gdc_2005_proceeding_handling_.php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hyperlink" Target="https://github.com/EjbejaranosAI/AI4VJ/blob/main/Lecture%20material/T3/dm-handout.unitypackage" TargetMode="External"/><Relationship Id="rId6" Type="http://schemas.openxmlformats.org/officeDocument/2006/relationships/hyperlink" Target="https://learn.unity.com/tutorial/finite-state-machines-1#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1070093" y="1966123"/>
            <a:ext cx="7003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Decision Making for Games 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sz="1100">
              <a:solidFill>
                <a:srgbClr val="027BC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 title="robber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263" y="694375"/>
            <a:ext cx="7403475" cy="34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FSM with coroutines &amp; delegate </a:t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439750" y="1252625"/>
            <a:ext cx="8145300" cy="310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public class FSM : MonoBehaviour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{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...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private WaitForSeconds wait = new WaitForSeconds(</a:t>
            </a:r>
            <a:r>
              <a:rPr lang="es" sz="1000">
                <a:solidFill>
                  <a:srgbClr val="880000"/>
                </a:solidFill>
              </a:rPr>
              <a:t>0.05</a:t>
            </a:r>
            <a:r>
              <a:rPr lang="es" sz="1000">
                <a:solidFill>
                  <a:srgbClr val="444444"/>
                </a:solidFill>
              </a:rPr>
              <a:t>f);   // </a:t>
            </a:r>
            <a:r>
              <a:rPr lang="es" sz="1000">
                <a:solidFill>
                  <a:srgbClr val="880000"/>
                </a:solidFill>
              </a:rPr>
              <a:t>1</a:t>
            </a:r>
            <a:r>
              <a:rPr lang="es" sz="1000">
                <a:solidFill>
                  <a:srgbClr val="444444"/>
                </a:solidFill>
              </a:rPr>
              <a:t> / </a:t>
            </a:r>
            <a:r>
              <a:rPr lang="es" sz="1000">
                <a:solidFill>
                  <a:srgbClr val="880000"/>
                </a:solidFill>
              </a:rPr>
              <a:t>20</a:t>
            </a:r>
            <a:endParaRPr sz="10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delegate IEnumerator State();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private State </a:t>
            </a:r>
            <a:r>
              <a:rPr b="1" lang="es" sz="1000">
                <a:solidFill>
                  <a:srgbClr val="444444"/>
                </a:solidFill>
              </a:rPr>
              <a:t>state</a:t>
            </a:r>
            <a:r>
              <a:rPr lang="es" sz="1000">
                <a:solidFill>
                  <a:srgbClr val="444444"/>
                </a:solidFill>
              </a:rPr>
              <a:t>;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IEnumerator Start()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{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...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</a:t>
            </a:r>
            <a:r>
              <a:rPr b="1" lang="es" sz="1000">
                <a:solidFill>
                  <a:srgbClr val="444444"/>
                </a:solidFill>
              </a:rPr>
              <a:t>state</a:t>
            </a:r>
            <a:r>
              <a:rPr lang="es" sz="1000">
                <a:solidFill>
                  <a:srgbClr val="444444"/>
                </a:solidFill>
              </a:rPr>
              <a:t> = Wander;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while (enabled)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    yield return StartCoroutine(</a:t>
            </a:r>
            <a:r>
              <a:rPr b="1" lang="es" sz="1000">
                <a:solidFill>
                  <a:srgbClr val="444444"/>
                </a:solidFill>
              </a:rPr>
              <a:t>state</a:t>
            </a:r>
            <a:r>
              <a:rPr lang="es" sz="1000">
                <a:solidFill>
                  <a:srgbClr val="444444"/>
                </a:solidFill>
              </a:rPr>
              <a:t>());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}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IEnumerator Wander()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{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Debug.Log(</a:t>
            </a:r>
            <a:r>
              <a:rPr lang="es" sz="1000">
                <a:solidFill>
                  <a:srgbClr val="880000"/>
                </a:solidFill>
              </a:rPr>
              <a:t>"</a:t>
            </a:r>
            <a:r>
              <a:rPr lang="es" sz="1000">
                <a:solidFill>
                  <a:srgbClr val="027BC0"/>
                </a:solidFill>
              </a:rPr>
              <a:t>Wander</a:t>
            </a:r>
            <a:r>
              <a:rPr lang="es" sz="1000">
                <a:solidFill>
                  <a:srgbClr val="880000"/>
                </a:solidFill>
              </a:rPr>
              <a:t> </a:t>
            </a:r>
            <a:r>
              <a:rPr lang="es" sz="1000">
                <a:solidFill>
                  <a:srgbClr val="027BC0"/>
                </a:solidFill>
              </a:rPr>
              <a:t>state</a:t>
            </a:r>
            <a:r>
              <a:rPr lang="es" sz="1000">
                <a:solidFill>
                  <a:srgbClr val="880000"/>
                </a:solidFill>
              </a:rPr>
              <a:t>"</a:t>
            </a:r>
            <a:r>
              <a:rPr lang="es" sz="1000">
                <a:solidFill>
                  <a:srgbClr val="444444"/>
                </a:solidFill>
              </a:rPr>
              <a:t>);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    ...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   }</a:t>
            </a:r>
            <a:endParaRPr sz="1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44444"/>
                </a:solidFill>
              </a:rPr>
              <a:t>}</a:t>
            </a:r>
            <a:endParaRPr sz="1000">
              <a:solidFill>
                <a:srgbClr val="444444"/>
              </a:solidFill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439750" y="917250"/>
            <a:ext cx="42153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Code template: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TODO</a:t>
            </a:r>
            <a:endParaRPr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 txBox="1"/>
          <p:nvPr/>
        </p:nvSpPr>
        <p:spPr>
          <a:xfrm>
            <a:off x="455325" y="931375"/>
            <a:ext cx="8248200" cy="3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Coroutine that executes 20 times per second and goes forever.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Explicit every state change with </a:t>
            </a:r>
            <a:r>
              <a:rPr lang="es" sz="1500">
                <a:solidFill>
                  <a:schemeClr val="dk1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Debub</a:t>
            </a:r>
            <a:r>
              <a:rPr lang="es" sz="1500">
                <a:solidFill>
                  <a:srgbClr val="188038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s" sz="1500">
                <a:solidFill>
                  <a:schemeClr val="dk1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Log.</a:t>
            </a:r>
            <a:endParaRPr sz="1500">
              <a:solidFill>
                <a:schemeClr val="dk1"/>
              </a:solidFill>
              <a:highlight>
                <a:srgbClr val="E7E8E2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First behaviour is slowly </a:t>
            </a:r>
            <a:r>
              <a:rPr lang="es" sz="1500">
                <a:solidFill>
                  <a:srgbClr val="027BC0"/>
                </a:solidFill>
              </a:rPr>
              <a:t>wander.</a:t>
            </a:r>
            <a:endParaRPr sz="1500">
              <a:solidFill>
                <a:srgbClr val="027BC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When the </a:t>
            </a:r>
            <a:r>
              <a:rPr i="1" lang="es" sz="1500"/>
              <a:t>cop</a:t>
            </a:r>
            <a:r>
              <a:rPr lang="es" sz="1500"/>
              <a:t> walks away from the treasure he has to </a:t>
            </a:r>
            <a:r>
              <a:rPr lang="es" sz="1500">
                <a:solidFill>
                  <a:srgbClr val="027BC0"/>
                </a:solidFill>
              </a:rPr>
              <a:t>approach </a:t>
            </a:r>
            <a:r>
              <a:rPr lang="es" sz="1500"/>
              <a:t>quickly to steal it.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If the </a:t>
            </a:r>
            <a:r>
              <a:rPr i="1" lang="es" sz="1500"/>
              <a:t>cop</a:t>
            </a:r>
            <a:r>
              <a:rPr lang="es" sz="1500"/>
              <a:t> comes back he returns to </a:t>
            </a:r>
            <a:r>
              <a:rPr lang="es" sz="1500">
                <a:solidFill>
                  <a:srgbClr val="027BC0"/>
                </a:solidFill>
              </a:rPr>
              <a:t>wander </a:t>
            </a:r>
            <a:r>
              <a:rPr lang="es" sz="1500"/>
              <a:t>slowly and so on.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If the robbery is successful (the treasure must disappear), he begins to permanently </a:t>
            </a:r>
            <a:r>
              <a:rPr lang="es" sz="1500">
                <a:solidFill>
                  <a:srgbClr val="027BC0"/>
                </a:solidFill>
              </a:rPr>
              <a:t>hide </a:t>
            </a:r>
            <a:r>
              <a:rPr lang="es" sz="1500"/>
              <a:t>in the obstacle closest.</a:t>
            </a:r>
            <a:endParaRPr i="1" sz="1500"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27BC0"/>
                </a:solidFill>
              </a:rPr>
              <a:t>solution</a:t>
            </a:r>
            <a:r>
              <a:rPr lang="es" sz="1500"/>
              <a:t>: </a:t>
            </a:r>
            <a:r>
              <a:rPr lang="es" sz="1500" u="sng">
                <a:solidFill>
                  <a:schemeClr val="hlink"/>
                </a:solidFill>
                <a:hlinkClick r:id="rId3"/>
              </a:rPr>
              <a:t>view* / download</a:t>
            </a:r>
            <a:endParaRPr sz="1500">
              <a:solidFill>
                <a:srgbClr val="F9267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7F3F19"/>
                </a:solidFill>
              </a:rPr>
              <a:t>Homework</a:t>
            </a:r>
            <a:endParaRPr sz="1500">
              <a:solidFill>
                <a:srgbClr val="7F3F19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Watch the videos (5mn): </a:t>
            </a:r>
            <a:r>
              <a:rPr lang="es" sz="1500" u="sng">
                <a:solidFill>
                  <a:srgbClr val="FA000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Killzone 2 Review about AI</a:t>
            </a:r>
            <a:r>
              <a:rPr lang="es" sz="1500" u="sng">
                <a:solidFill>
                  <a:srgbClr val="FA0000"/>
                </a:solidFill>
              </a:rPr>
              <a:t> &amp; </a:t>
            </a:r>
            <a:r>
              <a:rPr lang="es" sz="1500" u="sng">
                <a:solidFill>
                  <a:srgbClr val="FA000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F.E.A.R. 2 - A.I.</a:t>
            </a:r>
            <a:endParaRPr sz="1500" u="sng">
              <a:solidFill>
                <a:srgbClr val="FA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400">
                <a:solidFill>
                  <a:srgbClr val="027BC0"/>
                </a:solidFill>
              </a:rPr>
              <a:t>Overview</a:t>
            </a:r>
            <a:endParaRPr b="1" sz="2400">
              <a:solidFill>
                <a:srgbClr val="027BC0"/>
              </a:solidFill>
            </a:endParaRPr>
          </a:p>
        </p:txBody>
      </p: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368157" y="98835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Char char="•"/>
            </a:pPr>
            <a:r>
              <a:rPr b="1"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Code(delegates</a:t>
            </a:r>
            <a:r>
              <a:rPr b="1" lang="es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b="1" lang="es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Visual Scripting</a:t>
            </a:r>
            <a:endParaRPr b="1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Visual Scripting</a:t>
            </a:r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455325" y="2571750"/>
            <a:ext cx="60324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Visual editors helps handling complex behaviours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Separates coders from game designers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Many options: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CryEngine's flowgraph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Unreal Kismet / Blueprint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Unity PlayMaker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718" r="3542" t="0"/>
          <a:stretch/>
        </p:blipFill>
        <p:spPr>
          <a:xfrm>
            <a:off x="2244400" y="795650"/>
            <a:ext cx="4655199" cy="17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FSM with Unity’s Animator 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34917" l="2423" r="7152" t="15015"/>
          <a:stretch/>
        </p:blipFill>
        <p:spPr>
          <a:xfrm>
            <a:off x="2310100" y="1028987"/>
            <a:ext cx="4523802" cy="172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455325" y="2988400"/>
            <a:ext cx="43695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Wander State: </a:t>
            </a:r>
            <a:r>
              <a:rPr lang="es" sz="1500" u="sng">
                <a:solidFill>
                  <a:schemeClr val="hlink"/>
                </a:solidFill>
                <a:hlinkClick r:id="rId4"/>
              </a:rPr>
              <a:t>view* / download</a:t>
            </a:r>
            <a:endParaRPr sz="1500">
              <a:solidFill>
                <a:srgbClr val="F9267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Approaching State: </a:t>
            </a:r>
            <a:r>
              <a:rPr lang="es" sz="1500" u="sng">
                <a:solidFill>
                  <a:schemeClr val="hlink"/>
                </a:solidFill>
                <a:hlinkClick r:id="rId5"/>
              </a:rPr>
              <a:t>view* / download</a:t>
            </a:r>
            <a:endParaRPr sz="1500">
              <a:solidFill>
                <a:srgbClr val="F9267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Hiding State: </a:t>
            </a:r>
            <a:r>
              <a:rPr lang="es" sz="1500" u="sng">
                <a:solidFill>
                  <a:schemeClr val="hlink"/>
                </a:solidFill>
                <a:hlinkClick r:id="rId6"/>
              </a:rPr>
              <a:t>view* / download</a:t>
            </a:r>
            <a:endParaRPr sz="1500">
              <a:solidFill>
                <a:srgbClr val="F9267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BlackBoard: </a:t>
            </a:r>
            <a:r>
              <a:rPr lang="es" sz="1500" u="sng">
                <a:solidFill>
                  <a:schemeClr val="hlink"/>
                </a:solidFill>
                <a:hlinkClick r:id="rId7"/>
              </a:rPr>
              <a:t>view* / download</a:t>
            </a:r>
            <a:endParaRPr sz="1500">
              <a:solidFill>
                <a:srgbClr val="F92672"/>
              </a:solidFill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455325" y="4200400"/>
            <a:ext cx="7781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u="sng">
                <a:solidFill>
                  <a:srgbClr val="FA0000"/>
                </a:solidFill>
              </a:rPr>
              <a:t>https://github.com/EjbejaranosAI/AI4VJ/tree/main/Lecture%20material/T3</a:t>
            </a:r>
            <a:endParaRPr sz="800" u="sng">
              <a:solidFill>
                <a:srgbClr val="FA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Hierarchical FSM</a:t>
            </a:r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439750" y="725075"/>
            <a:ext cx="7555500" cy="7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Complex Behaviours:</a:t>
            </a:r>
            <a:endParaRPr sz="17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575" y="1338563"/>
            <a:ext cx="4514850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  <p:sp>
        <p:nvSpPr>
          <p:cNvPr id="152" name="Google Shape;152;p23"/>
          <p:cNvSpPr txBox="1"/>
          <p:nvPr>
            <p:ph idx="4294967295" type="body"/>
          </p:nvPr>
        </p:nvSpPr>
        <p:spPr>
          <a:xfrm>
            <a:off x="335857" y="11501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Char char="•"/>
            </a:pPr>
            <a:r>
              <a:rPr b="1"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Decision Trees</a:t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Video Game System Shoulds I own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3299625" y="404417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92672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455325" y="862000"/>
            <a:ext cx="86886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</a:rPr>
              <a:t>A very simple yet </a:t>
            </a:r>
            <a:r>
              <a:rPr lang="es" sz="1200">
                <a:solidFill>
                  <a:srgbClr val="000000"/>
                </a:solidFill>
              </a:rPr>
              <a:t>accurate</a:t>
            </a:r>
            <a:r>
              <a:rPr lang="es" sz="1200">
                <a:solidFill>
                  <a:srgbClr val="000000"/>
                </a:solidFill>
              </a:rPr>
              <a:t> guide on what Video G</a:t>
            </a:r>
            <a:r>
              <a:rPr lang="es" sz="1200">
                <a:solidFill>
                  <a:srgbClr val="000000"/>
                </a:solidFill>
              </a:rPr>
              <a:t>ame System is right for you 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 rotWithShape="1">
          <a:blip r:embed="rId4">
            <a:alphaModFix/>
          </a:blip>
          <a:srcRect b="0" l="0" r="0" t="15153"/>
          <a:stretch/>
        </p:blipFill>
        <p:spPr>
          <a:xfrm>
            <a:off x="2485688" y="1099313"/>
            <a:ext cx="4627875" cy="294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2" type="body"/>
          </p:nvPr>
        </p:nvSpPr>
        <p:spPr>
          <a:xfrm>
            <a:off x="454982" y="1031575"/>
            <a:ext cx="8248200" cy="344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decision tree is a tool for making decisions by breaking them into a series of questions, where each answer leads to a new question or final outcome. It works by starting at a main question (root), and based on the answer, it follows a branch to the next step until it reaches a decision (leaf).</a:t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062" y="2252500"/>
            <a:ext cx="4651876" cy="198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idx="4294967295" type="body"/>
          </p:nvPr>
        </p:nvSpPr>
        <p:spPr>
          <a:xfrm>
            <a:off x="368157" y="98835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b="1"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8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FSM vs DTs</a:t>
            </a:r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455325" y="1041650"/>
            <a:ext cx="52287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FSM: </a:t>
            </a:r>
            <a:r>
              <a:rPr lang="es" sz="1200">
                <a:solidFill>
                  <a:srgbClr val="0066BB"/>
                </a:solidFill>
              </a:rPr>
              <a:t>States </a:t>
            </a:r>
            <a:r>
              <a:rPr lang="es" sz="1200"/>
              <a:t>(with Actions) &amp; </a:t>
            </a:r>
            <a:r>
              <a:rPr lang="es" sz="1200">
                <a:solidFill>
                  <a:srgbClr val="0066BB"/>
                </a:solidFill>
              </a:rPr>
              <a:t>Transitions </a:t>
            </a:r>
            <a:r>
              <a:rPr lang="es" sz="1200"/>
              <a:t>(with conditions)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DTs: </a:t>
            </a:r>
            <a:r>
              <a:rPr lang="es" sz="1200">
                <a:solidFill>
                  <a:srgbClr val="0066BB"/>
                </a:solidFill>
              </a:rPr>
              <a:t>Conditions </a:t>
            </a:r>
            <a:r>
              <a:rPr lang="es" sz="1200"/>
              <a:t>(tree nodes) &amp; </a:t>
            </a:r>
            <a:r>
              <a:rPr lang="es" sz="1200">
                <a:solidFill>
                  <a:srgbClr val="0066BB"/>
                </a:solidFill>
              </a:rPr>
              <a:t>Actions </a:t>
            </a:r>
            <a:r>
              <a:rPr lang="es" sz="1200"/>
              <a:t>(leafs).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It has no notion of state; we have to go through the whole tree every time we run it.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How could we use decision trees in games?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/>
              <a:t>NPCs Dialogs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/>
              <a:t>Bosses that switch state every % HP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/>
              <a:t>Bosses that makes different </a:t>
            </a:r>
            <a:r>
              <a:rPr lang="es" sz="1200"/>
              <a:t>abilities</a:t>
            </a:r>
            <a:r>
              <a:rPr lang="es" sz="1200"/>
              <a:t> depending on climates conditions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Decision trees can be generated automatically.</a:t>
            </a:r>
            <a:br>
              <a:rPr lang="es" sz="1200"/>
            </a:br>
            <a:r>
              <a:rPr lang="es" sz="1200"/>
              <a:t>We will see this in the topic of machine learning.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400">
                <a:solidFill>
                  <a:srgbClr val="027BC0"/>
                </a:solidFill>
              </a:rPr>
              <a:t>Overview</a:t>
            </a:r>
            <a:endParaRPr b="1" sz="2400">
              <a:solidFill>
                <a:srgbClr val="027BC0"/>
              </a:solidFill>
            </a:endParaRPr>
          </a:p>
        </p:txBody>
      </p:sp>
      <p:sp>
        <p:nvSpPr>
          <p:cNvPr id="178" name="Google Shape;178;p27"/>
          <p:cNvSpPr txBox="1"/>
          <p:nvPr>
            <p:ph idx="4294967295" type="body"/>
          </p:nvPr>
        </p:nvSpPr>
        <p:spPr>
          <a:xfrm>
            <a:off x="335857" y="11501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Design 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200"/>
              <a:buFont typeface="Arial"/>
              <a:buChar char="▪"/>
            </a:pPr>
            <a:r>
              <a:rPr lang="es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Behaviour Bricks </a:t>
            </a:r>
            <a:endParaRPr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Behaviour Trees</a:t>
            </a:r>
            <a:endParaRPr/>
          </a:p>
        </p:txBody>
      </p:sp>
      <p:sp>
        <p:nvSpPr>
          <p:cNvPr id="184" name="Google Shape;184;p28"/>
          <p:cNvSpPr txBox="1"/>
          <p:nvPr/>
        </p:nvSpPr>
        <p:spPr>
          <a:xfrm>
            <a:off x="455325" y="795650"/>
            <a:ext cx="3646500" cy="29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rgbClr val="FFFFFF"/>
                </a:highlight>
              </a:rPr>
              <a:t>Sort of visual programming for AI behaviour (</a:t>
            </a:r>
            <a:r>
              <a:rPr lang="es" sz="1200">
                <a:solidFill>
                  <a:srgbClr val="F92672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Isla, 2005</a:t>
            </a:r>
            <a:r>
              <a:rPr lang="es" sz="1200">
                <a:highlight>
                  <a:srgbClr val="FFFFFF"/>
                </a:highlight>
              </a:rPr>
              <a:t>)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highlight>
                  <a:srgbClr val="FFFFFF"/>
                </a:highlight>
              </a:rPr>
              <a:t>Reusability &amp; modularity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highlight>
                  <a:srgbClr val="FFFFFF"/>
                </a:highlight>
              </a:rPr>
              <a:t>Major engines: unreal, cryengine, unity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rgbClr val="FFFFFF"/>
                </a:highlight>
              </a:rPr>
              <a:t>Behavior Tree combine both: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s" sz="1200">
                <a:highlight>
                  <a:srgbClr val="FFFFFF"/>
                </a:highlight>
              </a:rPr>
              <a:t>Decision trees</a:t>
            </a:r>
            <a:r>
              <a:rPr lang="es" sz="1200">
                <a:highlight>
                  <a:srgbClr val="FFFFFF"/>
                </a:highlight>
              </a:rPr>
              <a:t>: execute all at once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s" sz="1200">
                <a:highlight>
                  <a:srgbClr val="FFFFFF"/>
                </a:highlight>
              </a:rPr>
              <a:t>State machines</a:t>
            </a:r>
            <a:r>
              <a:rPr lang="es" sz="1200">
                <a:highlight>
                  <a:srgbClr val="FFFFFF"/>
                </a:highlight>
              </a:rPr>
              <a:t>: current state implicit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s" sz="1200">
                <a:highlight>
                  <a:srgbClr val="FFFFFF"/>
                </a:highlight>
              </a:rPr>
              <a:t>the execution stays in one of the nodes</a:t>
            </a:r>
            <a:endParaRPr b="1" sz="1200"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000FA"/>
                </a:solidFill>
                <a:highlight>
                  <a:srgbClr val="FFFFFF"/>
                </a:highlight>
              </a:rPr>
              <a:t>Designing Trees is a hard task!</a:t>
            </a:r>
            <a:br>
              <a:rPr lang="es" sz="1200">
                <a:solidFill>
                  <a:srgbClr val="0000FA"/>
                </a:solidFill>
                <a:highlight>
                  <a:srgbClr val="FFFFFF"/>
                </a:highlight>
              </a:rPr>
            </a:br>
            <a:r>
              <a:rPr lang="es" sz="1200">
                <a:highlight>
                  <a:srgbClr val="FFFFFF"/>
                </a:highlight>
              </a:rPr>
              <a:t>Reference: </a:t>
            </a:r>
            <a:r>
              <a:rPr i="1" lang="es" sz="1200">
                <a:solidFill>
                  <a:srgbClr val="F92672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endParaRPr i="1" sz="1200">
              <a:solidFill>
                <a:srgbClr val="F92672"/>
              </a:solidFill>
              <a:highlight>
                <a:srgbClr val="FFFFFF"/>
              </a:highlight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5125" y="465150"/>
            <a:ext cx="2400650" cy="33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/>
        </p:nvSpPr>
        <p:spPr>
          <a:xfrm>
            <a:off x="372625" y="795650"/>
            <a:ext cx="82482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should return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Running, Success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Failure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They can take a while!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Most of the time they will be leaf nodes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Conditions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should return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True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False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Conditions normally refer to the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blackboard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for questioning the world state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Node Types I</a:t>
            </a:r>
            <a:endParaRPr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4350" y="1922402"/>
            <a:ext cx="6455298" cy="8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950" y="3381050"/>
            <a:ext cx="6455333" cy="8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27BC0"/>
                </a:solidFill>
              </a:rPr>
              <a:t>Node Types II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199" name="Google Shape;199;p30"/>
          <p:cNvSpPr txBox="1"/>
          <p:nvPr/>
        </p:nvSpPr>
        <p:spPr>
          <a:xfrm>
            <a:off x="455325" y="847650"/>
            <a:ext cx="8248200" cy="3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Composites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should return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True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False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They iterate all childs from left to right in a specific fashion: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Sequence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(AND): A node that executes all its children until one fails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Selector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(OR): A node that executes all its children until one succeeds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Parallel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(Concurrent AND): Execute all its children at the same time until one fails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Random Sequence or Selector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(with %?): Same as sequence or selector but randomly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Priority Sequence or Selecto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 (with %#): Same as sequence or selector but follow a mutable priority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950" y="2641838"/>
            <a:ext cx="7458075" cy="10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27BC0"/>
                </a:solidFill>
              </a:rPr>
              <a:t>Node Types III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455325" y="847650"/>
            <a:ext cx="8248200" cy="3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Decorators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should return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Running, Success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b="1"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Failure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Add enormous flexibility and power to the tree execution flow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They modify one specific child in some fashion: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Inverter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(NOT): invert the result of the child node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Repeater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(until fail, N or infinite): basically repeat the child node until fail or N times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Wait until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(seconds, condition, etc.): basically a generic delay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13" y="2571747"/>
            <a:ext cx="6492624" cy="15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Example I</a:t>
            </a:r>
            <a:endParaRPr/>
          </a:p>
        </p:txBody>
      </p:sp>
      <p:sp>
        <p:nvSpPr>
          <p:cNvPr id="213" name="Google Shape;213;p32"/>
          <p:cNvSpPr txBox="1"/>
          <p:nvPr/>
        </p:nvSpPr>
        <p:spPr>
          <a:xfrm>
            <a:off x="1984450" y="3689200"/>
            <a:ext cx="5218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i="1" lang="es" sz="8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endParaRPr i="1" sz="800">
              <a:solidFill>
                <a:srgbClr val="F92672"/>
              </a:solidFill>
            </a:endParaRPr>
          </a:p>
        </p:txBody>
      </p:sp>
      <p:pic>
        <p:nvPicPr>
          <p:cNvPr id="214" name="Google Shape;21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7800" y="1194400"/>
            <a:ext cx="6351801" cy="195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Example I</a:t>
            </a:r>
            <a:endParaRPr/>
          </a:p>
        </p:txBody>
      </p:sp>
      <p:sp>
        <p:nvSpPr>
          <p:cNvPr id="220" name="Google Shape;220;p33"/>
          <p:cNvSpPr txBox="1"/>
          <p:nvPr/>
        </p:nvSpPr>
        <p:spPr>
          <a:xfrm>
            <a:off x="1984450" y="3689200"/>
            <a:ext cx="5218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i="1" lang="es" sz="8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endParaRPr i="1" sz="800">
              <a:solidFill>
                <a:srgbClr val="F92672"/>
              </a:solidFill>
            </a:endParaRPr>
          </a:p>
        </p:txBody>
      </p:sp>
      <p:pic>
        <p:nvPicPr>
          <p:cNvPr id="221" name="Google Shape;22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7300" y="289852"/>
            <a:ext cx="5218500" cy="3579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Example I</a:t>
            </a:r>
            <a:endParaRPr/>
          </a:p>
        </p:txBody>
      </p:sp>
      <p:sp>
        <p:nvSpPr>
          <p:cNvPr id="227" name="Google Shape;227;p34"/>
          <p:cNvSpPr txBox="1"/>
          <p:nvPr/>
        </p:nvSpPr>
        <p:spPr>
          <a:xfrm>
            <a:off x="1984450" y="3689200"/>
            <a:ext cx="5218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i="1" lang="es" sz="8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endParaRPr i="1" sz="800">
              <a:solidFill>
                <a:srgbClr val="F92672"/>
              </a:solidFill>
            </a:endParaRPr>
          </a:p>
        </p:txBody>
      </p:sp>
      <p:pic>
        <p:nvPicPr>
          <p:cNvPr id="228" name="Google Shape;22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2875" y="985369"/>
            <a:ext cx="5721645" cy="2588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Exercise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about the Robber?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5"/>
          <p:cNvSpPr txBox="1"/>
          <p:nvPr/>
        </p:nvSpPr>
        <p:spPr>
          <a:xfrm>
            <a:off x="1984450" y="3689200"/>
            <a:ext cx="5218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i="1" lang="es" sz="8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endParaRPr i="1" sz="800">
              <a:solidFill>
                <a:srgbClr val="F92672"/>
              </a:solidFill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5143025" y="1925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5"/>
          <p:cNvSpPr txBox="1"/>
          <p:nvPr/>
        </p:nvSpPr>
        <p:spPr>
          <a:xfrm>
            <a:off x="962925" y="1709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T</a:t>
            </a:r>
            <a:r>
              <a:rPr lang="es" u="sng">
                <a:solidFill>
                  <a:schemeClr val="hlink"/>
                </a:solidFill>
                <a:hlinkClick r:id="rId5"/>
              </a:rPr>
              <a:t>emplate link for design BTs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lang="es">
                <a:solidFill>
                  <a:srgbClr val="027BC0"/>
                </a:solidFill>
              </a:rPr>
              <a:t>GameAI: the Model</a:t>
            </a:r>
            <a:endParaRPr>
              <a:solidFill>
                <a:srgbClr val="027BC0"/>
              </a:solidFill>
            </a:endParaRPr>
          </a:p>
        </p:txBody>
      </p:sp>
      <p:pic>
        <p:nvPicPr>
          <p:cNvPr id="52" name="Google Shape;52;p9"/>
          <p:cNvPicPr preferRelativeResize="0"/>
          <p:nvPr/>
        </p:nvPicPr>
        <p:blipFill rotWithShape="1">
          <a:blip r:embed="rId3">
            <a:alphaModFix/>
          </a:blip>
          <a:srcRect b="16277" l="19871" r="0" t="15041"/>
          <a:stretch/>
        </p:blipFill>
        <p:spPr>
          <a:xfrm>
            <a:off x="2534450" y="923450"/>
            <a:ext cx="4075101" cy="329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Nested Behaviour Trees </a:t>
            </a:r>
            <a:endParaRPr/>
          </a:p>
        </p:txBody>
      </p:sp>
      <p:pic>
        <p:nvPicPr>
          <p:cNvPr id="242" name="Google Shape;242;p36"/>
          <p:cNvPicPr preferRelativeResize="0"/>
          <p:nvPr/>
        </p:nvPicPr>
        <p:blipFill rotWithShape="1">
          <a:blip r:embed="rId3">
            <a:alphaModFix/>
          </a:blip>
          <a:srcRect b="0" l="0" r="0" t="17952"/>
          <a:stretch/>
        </p:blipFill>
        <p:spPr>
          <a:xfrm>
            <a:off x="2280925" y="1197725"/>
            <a:ext cx="4582149" cy="27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  <p:sp>
        <p:nvSpPr>
          <p:cNvPr id="248" name="Google Shape;248;p37"/>
          <p:cNvSpPr txBox="1"/>
          <p:nvPr>
            <p:ph idx="4294967295" type="body"/>
          </p:nvPr>
        </p:nvSpPr>
        <p:spPr>
          <a:xfrm>
            <a:off x="335857" y="11501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▪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Design 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200"/>
              <a:buFont typeface="Arial"/>
              <a:buChar char="▪"/>
            </a:pPr>
            <a:r>
              <a:rPr lang="es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Behaviour Brincks </a:t>
            </a:r>
            <a:endParaRPr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Behaviour Bricks</a:t>
            </a:r>
            <a:endParaRPr/>
          </a:p>
        </p:txBody>
      </p:sp>
      <p:sp>
        <p:nvSpPr>
          <p:cNvPr id="254" name="Google Shape;254;p38"/>
          <p:cNvSpPr txBox="1"/>
          <p:nvPr/>
        </p:nvSpPr>
        <p:spPr>
          <a:xfrm>
            <a:off x="455325" y="795650"/>
            <a:ext cx="3000000" cy="3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ToSteal </a:t>
            </a:r>
            <a:r>
              <a:rPr lang="es" sz="1200"/>
              <a:t>behaviour tree: 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Starting</a:t>
            </a:r>
            <a:r>
              <a:rPr lang="es" sz="1200"/>
              <a:t>: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s" sz="1200" u="sng">
                <a:solidFill>
                  <a:schemeClr val="hlink"/>
                </a:solidFill>
                <a:hlinkClick r:id="rId3"/>
              </a:rPr>
              <a:t>Handout</a:t>
            </a:r>
            <a:endParaRPr b="1"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Editor: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chemeClr val="accent4"/>
                </a:highlight>
              </a:rPr>
              <a:t>Window Behavior Bricks - Editor</a:t>
            </a:r>
            <a:endParaRPr sz="1200">
              <a:highlight>
                <a:schemeClr val="accent4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Robber: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chemeClr val="accent4"/>
                </a:highlight>
              </a:rPr>
              <a:t>Add Component Behavior executor component</a:t>
            </a:r>
            <a:endParaRPr sz="1200">
              <a:highlight>
                <a:schemeClr val="accent4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BlackBoard</a:t>
            </a:r>
            <a:r>
              <a:rPr lang="es" sz="1200"/>
              <a:t>/</a:t>
            </a:r>
            <a:r>
              <a:rPr lang="es" sz="1200">
                <a:solidFill>
                  <a:srgbClr val="027BC0"/>
                </a:solidFill>
              </a:rPr>
              <a:t>properties</a:t>
            </a:r>
            <a:r>
              <a:rPr lang="es" sz="1200"/>
              <a:t>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chemeClr val="accent4"/>
                </a:highlight>
              </a:rPr>
              <a:t>MoveToRandomPosition</a:t>
            </a:r>
            <a:r>
              <a:rPr lang="es" sz="1200"/>
              <a:t>: Floor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chemeClr val="accent4"/>
                </a:highlight>
              </a:rPr>
              <a:t>MoveToGameObject:</a:t>
            </a:r>
            <a:r>
              <a:rPr lang="es" sz="1200"/>
              <a:t> Treasure</a:t>
            </a:r>
            <a:endParaRPr sz="1200"/>
          </a:p>
        </p:txBody>
      </p:sp>
      <p:pic>
        <p:nvPicPr>
          <p:cNvPr id="255" name="Google Shape;2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5690" y="748376"/>
            <a:ext cx="3523810" cy="313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8"/>
          <p:cNvSpPr txBox="1"/>
          <p:nvPr/>
        </p:nvSpPr>
        <p:spPr>
          <a:xfrm>
            <a:off x="479875" y="3906625"/>
            <a:ext cx="51639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idx="2" type="body"/>
          </p:nvPr>
        </p:nvSpPr>
        <p:spPr>
          <a:xfrm>
            <a:off x="447907" y="795650"/>
            <a:ext cx="8248200" cy="34473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UnityEngine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Pada1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BBCore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Pada1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BBCore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Framework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Condition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MyConditions</a:t>
            </a:r>
            <a:r>
              <a:rPr lang="es" sz="12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Is Cop Near?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Help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Checks</a:t>
            </a:r>
            <a:r>
              <a:rPr lang="es" sz="12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whether Cop is near the Treasure</a:t>
            </a:r>
            <a:r>
              <a:rPr lang="es" sz="12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IsCopNear 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ConditionBase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override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bool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Check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    GameObject cop 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GameObject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Find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Cop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    GameObject treasure 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GameObject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Find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Treasure</a:t>
            </a:r>
            <a:r>
              <a:rPr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b="1" lang="es" sz="12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Vector3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Distance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cop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transform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position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treasure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transform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position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2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s" sz="1200">
                <a:latin typeface="Arial"/>
                <a:ea typeface="Arial"/>
                <a:cs typeface="Arial"/>
                <a:sym typeface="Arial"/>
              </a:rPr>
              <a:t> 10f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rgbClr val="8000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Behaviour Bricks II</a:t>
            </a:r>
            <a:endParaRPr/>
          </a:p>
        </p:txBody>
      </p:sp>
      <p:pic>
        <p:nvPicPr>
          <p:cNvPr id="267" name="Google Shape;267;p40"/>
          <p:cNvPicPr preferRelativeResize="0"/>
          <p:nvPr/>
        </p:nvPicPr>
        <p:blipFill rotWithShape="1">
          <a:blip r:embed="rId3">
            <a:alphaModFix/>
          </a:blip>
          <a:srcRect b="1812" l="0" r="0" t="23616"/>
          <a:stretch/>
        </p:blipFill>
        <p:spPr>
          <a:xfrm>
            <a:off x="1461425" y="1057450"/>
            <a:ext cx="6221148" cy="3357049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0"/>
          <p:cNvSpPr txBox="1"/>
          <p:nvPr/>
        </p:nvSpPr>
        <p:spPr>
          <a:xfrm>
            <a:off x="455325" y="745475"/>
            <a:ext cx="27759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ToSteal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behaviour tree: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Behaviour Bricks III</a:t>
            </a:r>
            <a:endParaRPr/>
          </a:p>
        </p:txBody>
      </p:sp>
      <p:sp>
        <p:nvSpPr>
          <p:cNvPr id="274" name="Google Shape;274;p41"/>
          <p:cNvSpPr txBox="1"/>
          <p:nvPr/>
        </p:nvSpPr>
        <p:spPr>
          <a:xfrm>
            <a:off x="455325" y="745475"/>
            <a:ext cx="2775900" cy="26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ToSteal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behaviour tree: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BlackBoard / properties: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highlight>
                  <a:srgbClr val="F0F0F0"/>
                </a:highlight>
                <a:latin typeface="Lato"/>
                <a:ea typeface="Lato"/>
                <a:cs typeface="Lato"/>
                <a:sym typeface="Lato"/>
              </a:rPr>
              <a:t>IsTargetClose: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Treasure, 2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highlight>
                  <a:srgbClr val="F0F0F0"/>
                </a:highlight>
                <a:latin typeface="Lato"/>
                <a:ea typeface="Lato"/>
                <a:cs typeface="Lato"/>
                <a:sym typeface="Lato"/>
              </a:rPr>
              <a:t>ToSteal: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Floor, Treasure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highlight>
                  <a:srgbClr val="F0F0F0"/>
                </a:highlight>
                <a:latin typeface="Lato"/>
                <a:ea typeface="Lato"/>
                <a:cs typeface="Lato"/>
                <a:sym typeface="Lato"/>
              </a:rPr>
              <a:t>SetActive: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false, Tresure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highlight>
                  <a:srgbClr val="F0F0F0"/>
                </a:highlight>
                <a:latin typeface="Lato"/>
                <a:ea typeface="Lato"/>
                <a:cs typeface="Lato"/>
                <a:sym typeface="Lato"/>
              </a:rPr>
              <a:t>MoveToPosition: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hide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41"/>
          <p:cNvSpPr txBox="1"/>
          <p:nvPr>
            <p:ph idx="2" type="body"/>
          </p:nvPr>
        </p:nvSpPr>
        <p:spPr>
          <a:xfrm>
            <a:off x="3231225" y="936050"/>
            <a:ext cx="5507400" cy="33966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UnityEngine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Pada1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BBCore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lang="es" sz="900">
                <a:solidFill>
                  <a:srgbClr val="696969"/>
                </a:solidFill>
                <a:latin typeface="Arial"/>
                <a:ea typeface="Arial"/>
                <a:cs typeface="Arial"/>
                <a:sym typeface="Arial"/>
              </a:rPr>
              <a:t>// Code attributes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Pada1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BBCore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Tasks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s" sz="900">
                <a:solidFill>
                  <a:srgbClr val="696969"/>
                </a:solidFill>
                <a:latin typeface="Arial"/>
                <a:ea typeface="Arial"/>
                <a:cs typeface="Arial"/>
                <a:sym typeface="Arial"/>
              </a:rPr>
              <a:t>// TaskStatus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Pada1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BBCore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Framework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900">
                <a:solidFill>
                  <a:srgbClr val="696969"/>
                </a:solidFill>
                <a:latin typeface="Arial"/>
                <a:ea typeface="Arial"/>
                <a:cs typeface="Arial"/>
                <a:sym typeface="Arial"/>
              </a:rPr>
              <a:t>// BasePrimitiveAction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Action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MyActions/Hide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Help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Get the Vector3 for hiding.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HideBB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BasePrimitiveAction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InParam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game object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Help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Game object to add the component, if no assigned the component is added to the game object of this behavior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GameObject targetGameobject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OutParam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hide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Help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0000E6"/>
                </a:solidFill>
                <a:latin typeface="Arial"/>
                <a:ea typeface="Arial"/>
                <a:cs typeface="Arial"/>
                <a:sym typeface="Arial"/>
              </a:rPr>
              <a:t>Vector3 for higing.</a:t>
            </a:r>
            <a:r>
              <a:rPr lang="es" sz="900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)]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Vector3 hide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override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TaskStatus OnUpdate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    Moves moves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targetGameobject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GetComponent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Moves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&gt;()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    hide 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moves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HideValue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b="1" lang="es"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 TaskStatus</a:t>
            </a:r>
            <a:r>
              <a:rPr lang="es" sz="900">
                <a:solidFill>
                  <a:srgbClr val="8080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" sz="900">
                <a:latin typeface="Arial"/>
                <a:ea typeface="Arial"/>
                <a:cs typeface="Arial"/>
                <a:sym typeface="Arial"/>
              </a:rPr>
              <a:t>COMPLETED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80008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900">
              <a:solidFill>
                <a:srgbClr val="8000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8000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6" name="Google Shape;276;p41"/>
          <p:cNvSpPr txBox="1"/>
          <p:nvPr/>
        </p:nvSpPr>
        <p:spPr>
          <a:xfrm>
            <a:off x="3173925" y="6152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Behavior Bricks: Links of interest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2"/>
          <p:cNvSpPr txBox="1"/>
          <p:nvPr>
            <p:ph idx="2" type="body"/>
          </p:nvPr>
        </p:nvSpPr>
        <p:spPr>
          <a:xfrm>
            <a:off x="454982" y="1031575"/>
            <a:ext cx="8248200" cy="344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Link:</a:t>
            </a:r>
            <a:r>
              <a:rPr lang="es"/>
              <a:t>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Store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Homework: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Watch this tutorials:</a:t>
            </a:r>
            <a:endParaRPr sz="1200"/>
          </a:p>
          <a:p>
            <a:pPr indent="-304800" lvl="1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lphaLcPeriod"/>
            </a:pPr>
            <a:r>
              <a:rPr lang="es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https://www.youtube.com/watch?v=CZvfuNfdc1M&amp;t=533s</a:t>
            </a:r>
            <a:endParaRPr sz="1200">
              <a:solidFill>
                <a:srgbClr val="000000"/>
              </a:solidFill>
            </a:endParaRPr>
          </a:p>
          <a:p>
            <a:pPr indent="-285750" lvl="1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Font typeface="Arial"/>
              <a:buAutoNum type="alphaLcPeriod"/>
            </a:pPr>
            <a:r>
              <a:rPr lang="es">
                <a:solidFill>
                  <a:srgbClr val="000000"/>
                </a:solidFill>
              </a:rPr>
              <a:t> </a:t>
            </a:r>
            <a:r>
              <a:rPr lang="es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https://www.youtube.com/watch?v=qBCGSxlXOFY&amp;ab_channel=Sephtis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Read the documentation:</a:t>
            </a:r>
            <a:endParaRPr sz="1200"/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s" sz="1200"/>
              <a:t>https://bb.padaonegames.com/doku.php?id=quick%3Adesign</a:t>
            </a:r>
            <a:endParaRPr sz="1200"/>
          </a:p>
          <a:p>
            <a:pPr indent="0" lvl="0" marL="13716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  <p:sp>
        <p:nvSpPr>
          <p:cNvPr id="288" name="Google Shape;288;p43"/>
          <p:cNvSpPr txBox="1"/>
          <p:nvPr>
            <p:ph idx="4294967295" type="body"/>
          </p:nvPr>
        </p:nvSpPr>
        <p:spPr>
          <a:xfrm>
            <a:off x="335857" y="11501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Goal Oriented Behaviour 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▪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Goal Oriented Action Planning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▪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AI Planner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AI Paradigms</a:t>
            </a:r>
            <a:endParaRPr/>
          </a:p>
        </p:txBody>
      </p:sp>
      <p:sp>
        <p:nvSpPr>
          <p:cNvPr id="294" name="Google Shape;294;p44"/>
          <p:cNvSpPr txBox="1"/>
          <p:nvPr/>
        </p:nvSpPr>
        <p:spPr>
          <a:xfrm>
            <a:off x="447900" y="844000"/>
            <a:ext cx="82482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Reactive Al: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How to achieve goals → AI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Exs: FSM, DT, BT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Deliberative Al:</a:t>
            </a:r>
            <a:endParaRPr sz="1200">
              <a:solidFill>
                <a:srgbClr val="027BC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World behaviour + goals → AI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AI decides how to achieve its goals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Ex: Planners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Games using dynamic planning: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FEAR, Fallout 3, Total War, Deus Ex: Human Revolution, Shadow of Mordor, Tomb Raider</a:t>
            </a:r>
            <a:endParaRPr sz="12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5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27BC0"/>
                </a:solidFill>
              </a:rPr>
              <a:t>Goal Oriented Behaviour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300" name="Google Shape;300;p45"/>
          <p:cNvSpPr txBox="1"/>
          <p:nvPr/>
        </p:nvSpPr>
        <p:spPr>
          <a:xfrm>
            <a:off x="372825" y="954025"/>
            <a:ext cx="84132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Goals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each agent can have many active, and they could change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try to fulfill its goals or reduce its 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insistence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(importance or priority as a number)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examples: eat, drink, kill enemy, regenerate health, etc.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atomic behaviours that fulfill a requiremen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combination of positive and negative effects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Ex: "play game console" increases happiness but decreases energy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environment can generate or activate new available actions (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smart objects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447904" y="36889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Decision</a:t>
            </a:r>
            <a:r>
              <a:rPr lang="es"/>
              <a:t> Making</a:t>
            </a:r>
            <a:endParaRPr/>
          </a:p>
        </p:txBody>
      </p:sp>
      <p:sp>
        <p:nvSpPr>
          <p:cNvPr id="58" name="Google Shape;58;p10"/>
          <p:cNvSpPr txBox="1"/>
          <p:nvPr/>
        </p:nvSpPr>
        <p:spPr>
          <a:xfrm>
            <a:off x="309700" y="999500"/>
            <a:ext cx="3199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marR="1397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  <a:highlight>
                  <a:srgbClr val="FFFFFF"/>
                </a:highlight>
              </a:rPr>
              <a:t>Input</a:t>
            </a:r>
            <a:r>
              <a:rPr lang="es" sz="1200">
                <a:highlight>
                  <a:srgbClr val="FFFFFF"/>
                </a:highlight>
              </a:rPr>
              <a:t>: World Knowledge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  <a:highlight>
                  <a:srgbClr val="FFFFFF"/>
                </a:highlight>
              </a:rPr>
              <a:t>Output</a:t>
            </a:r>
            <a:r>
              <a:rPr lang="es" sz="1200">
                <a:highlight>
                  <a:srgbClr val="FFFFFF"/>
                </a:highlight>
              </a:rPr>
              <a:t>: Action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  <a:highlight>
                  <a:srgbClr val="FFFFFF"/>
                </a:highlight>
              </a:rPr>
              <a:t>Important rule</a:t>
            </a:r>
            <a:r>
              <a:rPr lang="es" sz="1200">
                <a:highlight>
                  <a:srgbClr val="FFFFFF"/>
                </a:highlight>
              </a:rPr>
              <a:t>:</a:t>
            </a:r>
            <a:br>
              <a:rPr lang="es" sz="1200">
                <a:highlight>
                  <a:srgbClr val="FFFFFF"/>
                </a:highlight>
              </a:rPr>
            </a:br>
            <a:r>
              <a:rPr lang="es" sz="1200">
                <a:highlight>
                  <a:srgbClr val="FFFFFF"/>
                </a:highlight>
              </a:rPr>
              <a:t>Decision Making should </a:t>
            </a:r>
            <a:r>
              <a:rPr b="1" lang="es" sz="1200">
                <a:highlight>
                  <a:srgbClr val="FFFFFF"/>
                </a:highlight>
              </a:rPr>
              <a:t>NOT</a:t>
            </a:r>
            <a:r>
              <a:rPr lang="es" sz="1200">
                <a:highlight>
                  <a:srgbClr val="FFFFFF"/>
                </a:highlight>
              </a:rPr>
              <a:t> execute every frame!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highlight>
                  <a:srgbClr val="FFFFFF"/>
                </a:highlight>
              </a:rPr>
              <a:t>Main algorithms: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highlight>
                  <a:srgbClr val="FFFFFF"/>
                </a:highlight>
              </a:rPr>
              <a:t>Finite State Machines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highlight>
                  <a:srgbClr val="FFFFFF"/>
                </a:highlight>
              </a:rPr>
              <a:t>Behaviour Trees</a:t>
            </a:r>
            <a:endParaRPr sz="1200">
              <a:highlight>
                <a:srgbClr val="FFFFFF"/>
              </a:highlight>
            </a:endParaRPr>
          </a:p>
          <a:p>
            <a:pPr indent="-304800" lvl="1" marL="9144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highlight>
                  <a:srgbClr val="FFFFFF"/>
                </a:highlight>
              </a:rPr>
              <a:t>Goal Oriented Action Planning</a:t>
            </a:r>
            <a:endParaRPr sz="1200">
              <a:highlight>
                <a:srgbClr val="FFFFFF"/>
              </a:highlight>
            </a:endParaRPr>
          </a:p>
          <a:p>
            <a:pPr indent="0" lvl="0" marL="0" marR="13970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s" sz="1200">
                <a:highlight>
                  <a:srgbClr val="FFFFFF"/>
                </a:highlight>
              </a:rPr>
              <a:t> </a:t>
            </a:r>
            <a:endParaRPr sz="1200">
              <a:solidFill>
                <a:srgbClr val="F92672"/>
              </a:solidFill>
              <a:highlight>
                <a:srgbClr val="FFFFFF"/>
              </a:highlight>
            </a:endParaRPr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3">
            <a:alphaModFix/>
          </a:blip>
          <a:srcRect b="11590" l="0" r="0" t="0"/>
          <a:stretch/>
        </p:blipFill>
        <p:spPr>
          <a:xfrm>
            <a:off x="3731450" y="795649"/>
            <a:ext cx="1681100" cy="13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 rotWithShape="1">
          <a:blip r:embed="rId4">
            <a:alphaModFix/>
          </a:blip>
          <a:srcRect b="23377" l="19794" r="0" t="0"/>
          <a:stretch/>
        </p:blipFill>
        <p:spPr>
          <a:xfrm>
            <a:off x="5634500" y="920375"/>
            <a:ext cx="3254350" cy="117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5">
            <a:alphaModFix/>
          </a:blip>
          <a:srcRect b="12280" l="0" r="0" t="0"/>
          <a:stretch/>
        </p:blipFill>
        <p:spPr>
          <a:xfrm>
            <a:off x="4362900" y="2224475"/>
            <a:ext cx="3414700" cy="19969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 txBox="1"/>
          <p:nvPr/>
        </p:nvSpPr>
        <p:spPr>
          <a:xfrm>
            <a:off x="6235600" y="2571750"/>
            <a:ext cx="7710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BT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" name="Google Shape;63;p10"/>
          <p:cNvSpPr txBox="1"/>
          <p:nvPr/>
        </p:nvSpPr>
        <p:spPr>
          <a:xfrm>
            <a:off x="7006600" y="622600"/>
            <a:ext cx="7710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GOAP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" name="Google Shape;64;p10"/>
          <p:cNvSpPr txBox="1"/>
          <p:nvPr/>
        </p:nvSpPr>
        <p:spPr>
          <a:xfrm>
            <a:off x="4781225" y="622600"/>
            <a:ext cx="7710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FSM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0" lang="es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People simulation example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306" name="Google Shape;306;p46"/>
          <p:cNvSpPr txBox="1"/>
          <p:nvPr/>
        </p:nvSpPr>
        <p:spPr>
          <a:xfrm>
            <a:off x="455325" y="3383700"/>
            <a:ext cx="8383800" cy="92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4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Bathroom = </a:t>
            </a:r>
            <a:r>
              <a:rPr lang="es" sz="1200">
                <a:solidFill>
                  <a:srgbClr val="880000"/>
                </a:solidFill>
              </a:rPr>
              <a:t>3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Drink-Soda (Eat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888888"/>
                </a:solidFill>
              </a:rPr>
              <a:t>; Bathroom + 3)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Visit-Bathroom (Bathroom −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)</a:t>
            </a:r>
            <a:endParaRPr sz="1200">
              <a:solidFill>
                <a:srgbClr val="444444"/>
              </a:solidFill>
            </a:endParaRPr>
          </a:p>
        </p:txBody>
      </p:sp>
      <p:sp>
        <p:nvSpPr>
          <p:cNvPr id="307" name="Google Shape;307;p46"/>
          <p:cNvSpPr txBox="1"/>
          <p:nvPr/>
        </p:nvSpPr>
        <p:spPr>
          <a:xfrm>
            <a:off x="455325" y="1875300"/>
            <a:ext cx="5716200" cy="1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88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0F0F0"/>
              </a:highlight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heuristic </a:t>
            </a:r>
            <a:r>
              <a:rPr lang="es" sz="1200"/>
              <a:t>needed: most pressing goal, random...</a:t>
            </a:r>
            <a:endParaRPr sz="1200">
              <a:solidFill>
                <a:srgbClr val="0000FA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+ </a:t>
            </a:r>
            <a:r>
              <a:rPr lang="es" sz="1200"/>
              <a:t>fast, simple</a:t>
            </a:r>
            <a:endParaRPr sz="1200">
              <a:solidFill>
                <a:srgbClr val="0000FA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− </a:t>
            </a:r>
            <a:r>
              <a:rPr lang="es" sz="1200"/>
              <a:t>side effects, no timing information</a:t>
            </a:r>
            <a:endParaRPr sz="1200"/>
          </a:p>
        </p:txBody>
      </p:sp>
      <p:sp>
        <p:nvSpPr>
          <p:cNvPr id="308" name="Google Shape;308;p46"/>
          <p:cNvSpPr txBox="1"/>
          <p:nvPr/>
        </p:nvSpPr>
        <p:spPr>
          <a:xfrm>
            <a:off x="455325" y="880150"/>
            <a:ext cx="8464500" cy="143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4</a:t>
            </a:r>
            <a:endParaRPr sz="1200">
              <a:solidFill>
                <a:srgbClr val="880000"/>
              </a:solidFill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</a:t>
            </a:r>
            <a:r>
              <a:rPr b="1" lang="es" sz="1200">
                <a:solidFill>
                  <a:srgbClr val="444444"/>
                </a:solidFill>
              </a:rPr>
              <a:t>Sleep</a:t>
            </a:r>
            <a:r>
              <a:rPr lang="es" sz="1200">
                <a:solidFill>
                  <a:srgbClr val="444444"/>
                </a:solidFill>
              </a:rPr>
              <a:t> = </a:t>
            </a:r>
            <a:r>
              <a:rPr lang="es" sz="1200">
                <a:solidFill>
                  <a:srgbClr val="880000"/>
                </a:solidFill>
              </a:rPr>
              <a:t>3</a:t>
            </a:r>
            <a:endParaRPr sz="1200">
              <a:solidFill>
                <a:srgbClr val="880000"/>
              </a:solidFill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Get-Raw-Food (Eat − </a:t>
            </a:r>
            <a:r>
              <a:rPr lang="es" sz="1200">
                <a:solidFill>
                  <a:srgbClr val="880000"/>
                </a:solidFill>
              </a:rPr>
              <a:t>3</a:t>
            </a:r>
            <a:r>
              <a:rPr lang="es" sz="1200">
                <a:solidFill>
                  <a:srgbClr val="444444"/>
                </a:solidFill>
              </a:rPr>
              <a:t>)</a:t>
            </a:r>
            <a:endParaRPr sz="1200">
              <a:solidFill>
                <a:srgbClr val="444444"/>
              </a:solidFill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Get-Snack (Eat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)</a:t>
            </a:r>
            <a:endParaRPr sz="1200">
              <a:solidFill>
                <a:srgbClr val="444444"/>
              </a:solidFill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</a:t>
            </a:r>
            <a:r>
              <a:rPr b="1" lang="es" sz="1200">
                <a:solidFill>
                  <a:srgbClr val="444444"/>
                </a:solidFill>
              </a:rPr>
              <a:t>Sleep</a:t>
            </a:r>
            <a:r>
              <a:rPr lang="es" sz="1200">
                <a:solidFill>
                  <a:srgbClr val="444444"/>
                </a:solidFill>
              </a:rPr>
              <a:t>-</a:t>
            </a:r>
            <a:r>
              <a:rPr b="1" lang="es" sz="1200">
                <a:solidFill>
                  <a:srgbClr val="444444"/>
                </a:solidFill>
              </a:rPr>
              <a:t>In</a:t>
            </a:r>
            <a:r>
              <a:rPr lang="es" sz="1200">
                <a:solidFill>
                  <a:srgbClr val="444444"/>
                </a:solidFill>
              </a:rPr>
              <a:t>-Bed (</a:t>
            </a:r>
            <a:r>
              <a:rPr b="1" lang="es" sz="1200">
                <a:solidFill>
                  <a:srgbClr val="444444"/>
                </a:solidFill>
              </a:rPr>
              <a:t>Sleep</a:t>
            </a:r>
            <a:r>
              <a:rPr lang="es" sz="1200">
                <a:solidFill>
                  <a:srgbClr val="444444"/>
                </a:solidFill>
              </a:rPr>
              <a:t> −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)</a:t>
            </a:r>
            <a:endParaRPr sz="1200">
              <a:solidFill>
                <a:srgbClr val="444444"/>
              </a:solidFill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</a:t>
            </a:r>
            <a:r>
              <a:rPr b="1" lang="es" sz="1200">
                <a:solidFill>
                  <a:srgbClr val="444444"/>
                </a:solidFill>
              </a:rPr>
              <a:t>Sleep</a:t>
            </a:r>
            <a:r>
              <a:rPr lang="es" sz="1200">
                <a:solidFill>
                  <a:srgbClr val="444444"/>
                </a:solidFill>
              </a:rPr>
              <a:t>-On-Sofa (</a:t>
            </a:r>
            <a:r>
              <a:rPr b="1" lang="es" sz="1200">
                <a:solidFill>
                  <a:srgbClr val="444444"/>
                </a:solidFill>
              </a:rPr>
              <a:t>Sleep</a:t>
            </a:r>
            <a:r>
              <a:rPr lang="es" sz="1200">
                <a:solidFill>
                  <a:srgbClr val="444444"/>
                </a:solidFill>
              </a:rPr>
              <a:t>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)</a:t>
            </a:r>
            <a:endParaRPr sz="12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7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GOB: Discontent</a:t>
            </a:r>
            <a:endParaRPr/>
          </a:p>
        </p:txBody>
      </p:sp>
      <p:sp>
        <p:nvSpPr>
          <p:cNvPr id="314" name="Google Shape;314;p47"/>
          <p:cNvSpPr txBox="1"/>
          <p:nvPr/>
        </p:nvSpPr>
        <p:spPr>
          <a:xfrm>
            <a:off x="455325" y="795650"/>
            <a:ext cx="50913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200"/>
              <a:t>It is an energy metric to minimize: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Sum of insistence values of all goals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Sum of square values: it accentuates high values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30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Example</a:t>
            </a:r>
            <a:r>
              <a:rPr lang="es" sz="1200">
                <a:solidFill>
                  <a:srgbClr val="7F3F19"/>
                </a:solidFill>
              </a:rPr>
              <a:t>:</a:t>
            </a:r>
            <a:endParaRPr sz="1200">
              <a:solidFill>
                <a:srgbClr val="7F3F19"/>
              </a:solidFill>
            </a:endParaRPr>
          </a:p>
        </p:txBody>
      </p:sp>
      <p:sp>
        <p:nvSpPr>
          <p:cNvPr id="315" name="Google Shape;315;p47"/>
          <p:cNvSpPr txBox="1"/>
          <p:nvPr/>
        </p:nvSpPr>
        <p:spPr>
          <a:xfrm>
            <a:off x="455325" y="2095525"/>
            <a:ext cx="8248200" cy="129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4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4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Drink-Soda (Eat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888888"/>
                </a:solidFill>
              </a:rPr>
              <a:t>; </a:t>
            </a:r>
            <a:r>
              <a:rPr lang="es" sz="1200">
                <a:solidFill>
                  <a:srgbClr val="333333"/>
                </a:solidFill>
              </a:rPr>
              <a:t>Bathroom </a:t>
            </a:r>
            <a:r>
              <a:rPr lang="es" sz="1200">
                <a:solidFill>
                  <a:srgbClr val="888888"/>
                </a:solidFill>
              </a:rPr>
              <a:t>+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888888"/>
                </a:solidFill>
              </a:rPr>
              <a:t>)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</a:rPr>
              <a:t>   	</a:t>
            </a:r>
            <a:r>
              <a:rPr lang="es" sz="1200">
                <a:solidFill>
                  <a:srgbClr val="027BC0"/>
                </a:solidFill>
              </a:rPr>
              <a:t>after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,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5</a:t>
            </a:r>
            <a:r>
              <a:rPr lang="es" sz="1200">
                <a:solidFill>
                  <a:srgbClr val="444444"/>
                </a:solidFill>
              </a:rPr>
              <a:t>: </a:t>
            </a:r>
            <a:r>
              <a:rPr b="1" lang="es" sz="1200">
                <a:solidFill>
                  <a:srgbClr val="444444"/>
                </a:solidFill>
              </a:rPr>
              <a:t>Discontentment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29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Action: Visit-</a:t>
            </a:r>
            <a:r>
              <a:rPr b="1" lang="es" sz="1200">
                <a:solidFill>
                  <a:srgbClr val="027BC0"/>
                </a:solidFill>
              </a:rPr>
              <a:t>Bathroom </a:t>
            </a:r>
            <a:r>
              <a:rPr lang="es" sz="1200">
                <a:solidFill>
                  <a:srgbClr val="027BC0"/>
                </a:solidFill>
              </a:rPr>
              <a:t>(</a:t>
            </a:r>
            <a:r>
              <a:rPr b="1" lang="es" sz="1200">
                <a:solidFill>
                  <a:srgbClr val="027BC0"/>
                </a:solidFill>
              </a:rPr>
              <a:t>Bathroom </a:t>
            </a:r>
            <a:r>
              <a:rPr lang="es" sz="1200">
                <a:solidFill>
                  <a:srgbClr val="027BC0"/>
                </a:solidFill>
              </a:rPr>
              <a:t>− 4)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</a:rPr>
              <a:t>   	</a:t>
            </a:r>
            <a:r>
              <a:rPr lang="es" sz="1200">
                <a:solidFill>
                  <a:srgbClr val="027BC0"/>
                </a:solidFill>
              </a:rPr>
              <a:t>after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,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0</a:t>
            </a:r>
            <a:r>
              <a:rPr lang="es" sz="1200">
                <a:solidFill>
                  <a:srgbClr val="444444"/>
                </a:solidFill>
              </a:rPr>
              <a:t>: </a:t>
            </a:r>
            <a:r>
              <a:rPr b="1" lang="es" sz="1200">
                <a:solidFill>
                  <a:srgbClr val="444444"/>
                </a:solidFill>
              </a:rPr>
              <a:t>Discontentment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16</a:t>
            </a:r>
            <a:endParaRPr sz="1200">
              <a:solidFill>
                <a:srgbClr val="880000"/>
              </a:solidFill>
            </a:endParaRPr>
          </a:p>
        </p:txBody>
      </p:sp>
      <p:sp>
        <p:nvSpPr>
          <p:cNvPr id="316" name="Google Shape;316;p47"/>
          <p:cNvSpPr txBox="1"/>
          <p:nvPr/>
        </p:nvSpPr>
        <p:spPr>
          <a:xfrm>
            <a:off x="455325" y="3590950"/>
            <a:ext cx="8193900" cy="36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  <a:highlight>
                  <a:srgbClr val="F0F0F0"/>
                </a:highlight>
              </a:rPr>
              <a:t>Solution</a:t>
            </a:r>
            <a:r>
              <a:rPr lang="es" sz="1200">
                <a:solidFill>
                  <a:srgbClr val="444444"/>
                </a:solidFill>
                <a:highlight>
                  <a:srgbClr val="F0F0F0"/>
                </a:highlight>
              </a:rPr>
              <a:t>: Visit-</a:t>
            </a:r>
            <a:r>
              <a:rPr b="1" lang="es" sz="1200">
                <a:solidFill>
                  <a:srgbClr val="444444"/>
                </a:solidFill>
                <a:highlight>
                  <a:srgbClr val="F0F0F0"/>
                </a:highlight>
              </a:rPr>
              <a:t>Bathroom</a:t>
            </a:r>
            <a:endParaRPr sz="12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8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GOB: Timing</a:t>
            </a:r>
            <a:endParaRPr/>
          </a:p>
        </p:txBody>
      </p:sp>
      <p:sp>
        <p:nvSpPr>
          <p:cNvPr id="322" name="Google Shape;322;p48"/>
          <p:cNvSpPr txBox="1"/>
          <p:nvPr/>
        </p:nvSpPr>
        <p:spPr>
          <a:xfrm>
            <a:off x="455325" y="930450"/>
            <a:ext cx="8248200" cy="166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 changing </a:t>
            </a:r>
            <a:r>
              <a:rPr lang="es" sz="1200">
                <a:solidFill>
                  <a:srgbClr val="397300"/>
                </a:solidFill>
              </a:rPr>
              <a:t>at</a:t>
            </a:r>
            <a:r>
              <a:rPr lang="es" sz="1200">
                <a:solidFill>
                  <a:srgbClr val="444444"/>
                </a:solidFill>
              </a:rPr>
              <a:t> +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 per 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3</a:t>
            </a:r>
            <a:r>
              <a:rPr lang="es" sz="1200">
                <a:solidFill>
                  <a:srgbClr val="444444"/>
                </a:solidFill>
              </a:rPr>
              <a:t> changing </a:t>
            </a:r>
            <a:r>
              <a:rPr lang="es" sz="1200">
                <a:solidFill>
                  <a:srgbClr val="397300"/>
                </a:solidFill>
              </a:rPr>
              <a:t>at</a:t>
            </a:r>
            <a:r>
              <a:rPr lang="es" sz="1200">
                <a:solidFill>
                  <a:srgbClr val="444444"/>
                </a:solidFill>
              </a:rPr>
              <a:t> +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 per 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Eat-Snack (Eat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15</a:t>
            </a:r>
            <a:r>
              <a:rPr lang="es" sz="1200">
                <a:solidFill>
                  <a:srgbClr val="444444"/>
                </a:solidFill>
              </a:rPr>
              <a:t> minutes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</a:rPr>
              <a:t>   	</a:t>
            </a:r>
            <a:r>
              <a:rPr lang="es" sz="1200">
                <a:solidFill>
                  <a:srgbClr val="027BC0"/>
                </a:solidFill>
              </a:rPr>
              <a:t>after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,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3</a:t>
            </a:r>
            <a:r>
              <a:rPr lang="es" sz="1200">
                <a:solidFill>
                  <a:srgbClr val="444444"/>
                </a:solidFill>
              </a:rPr>
              <a:t>.</a:t>
            </a:r>
            <a:r>
              <a:rPr lang="es" sz="1200">
                <a:solidFill>
                  <a:srgbClr val="880000"/>
                </a:solidFill>
              </a:rPr>
              <a:t>5</a:t>
            </a:r>
            <a:r>
              <a:rPr lang="es" sz="1200">
                <a:solidFill>
                  <a:srgbClr val="444444"/>
                </a:solidFill>
              </a:rPr>
              <a:t>: </a:t>
            </a:r>
            <a:r>
              <a:rPr b="1" lang="es" sz="1200">
                <a:solidFill>
                  <a:srgbClr val="444444"/>
                </a:solidFill>
              </a:rPr>
              <a:t>Discontentment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16</a:t>
            </a:r>
            <a:r>
              <a:rPr lang="es" sz="1200">
                <a:solidFill>
                  <a:srgbClr val="444444"/>
                </a:solidFill>
              </a:rPr>
              <a:t>.</a:t>
            </a:r>
            <a:r>
              <a:rPr lang="es" sz="1200">
                <a:solidFill>
                  <a:srgbClr val="880000"/>
                </a:solidFill>
              </a:rPr>
              <a:t>25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Eat-Main-Meal (Eat −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1</a:t>
            </a:r>
            <a:r>
              <a:rPr lang="es" sz="1200">
                <a:solidFill>
                  <a:srgbClr val="444444"/>
                </a:solidFill>
              </a:rPr>
              <a:t> 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</a:rPr>
              <a:t>   	</a:t>
            </a:r>
            <a:r>
              <a:rPr lang="es" sz="1200">
                <a:solidFill>
                  <a:srgbClr val="027BC0"/>
                </a:solidFill>
              </a:rPr>
              <a:t>after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0</a:t>
            </a:r>
            <a:r>
              <a:rPr lang="es" sz="1200">
                <a:solidFill>
                  <a:srgbClr val="444444"/>
                </a:solidFill>
              </a:rPr>
              <a:t>,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5</a:t>
            </a:r>
            <a:r>
              <a:rPr lang="es" sz="1200">
                <a:solidFill>
                  <a:srgbClr val="444444"/>
                </a:solidFill>
              </a:rPr>
              <a:t>: </a:t>
            </a:r>
            <a:r>
              <a:rPr b="1" lang="es" sz="1200">
                <a:solidFill>
                  <a:srgbClr val="444444"/>
                </a:solidFill>
              </a:rPr>
              <a:t>Discontentment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25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Visit-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(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−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15</a:t>
            </a:r>
            <a:r>
              <a:rPr lang="es" sz="1200">
                <a:solidFill>
                  <a:srgbClr val="444444"/>
                </a:solidFill>
              </a:rPr>
              <a:t> minutes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BC6060"/>
                </a:solidFill>
              </a:rPr>
              <a:t>  	 </a:t>
            </a:r>
            <a:r>
              <a:rPr lang="es" sz="1200">
                <a:solidFill>
                  <a:srgbClr val="027BC0"/>
                </a:solidFill>
              </a:rPr>
              <a:t>after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Eat = </a:t>
            </a:r>
            <a:r>
              <a:rPr lang="es" sz="1200">
                <a:solidFill>
                  <a:srgbClr val="880000"/>
                </a:solidFill>
              </a:rPr>
              <a:t>5</a:t>
            </a:r>
            <a:r>
              <a:rPr lang="es" sz="1200">
                <a:solidFill>
                  <a:srgbClr val="444444"/>
                </a:solidFill>
              </a:rPr>
              <a:t>, </a:t>
            </a:r>
            <a:r>
              <a:rPr b="1" lang="es" sz="1200">
                <a:solidFill>
                  <a:srgbClr val="444444"/>
                </a:solidFill>
              </a:rPr>
              <a:t>Bathroom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0</a:t>
            </a:r>
            <a:r>
              <a:rPr lang="es" sz="1200">
                <a:solidFill>
                  <a:srgbClr val="444444"/>
                </a:solidFill>
              </a:rPr>
              <a:t>: </a:t>
            </a:r>
            <a:r>
              <a:rPr b="1" lang="es" sz="1200">
                <a:solidFill>
                  <a:srgbClr val="444444"/>
                </a:solidFill>
              </a:rPr>
              <a:t>Discontentment </a:t>
            </a:r>
            <a:r>
              <a:rPr lang="es" sz="1200">
                <a:solidFill>
                  <a:srgbClr val="444444"/>
                </a:solidFill>
              </a:rPr>
              <a:t>= </a:t>
            </a:r>
            <a:r>
              <a:rPr lang="es" sz="1200">
                <a:solidFill>
                  <a:srgbClr val="880000"/>
                </a:solidFill>
              </a:rPr>
              <a:t>25</a:t>
            </a:r>
            <a:endParaRPr sz="1200">
              <a:solidFill>
                <a:srgbClr val="880000"/>
              </a:solidFill>
            </a:endParaRPr>
          </a:p>
        </p:txBody>
      </p:sp>
      <p:sp>
        <p:nvSpPr>
          <p:cNvPr id="323" name="Google Shape;323;p48"/>
          <p:cNvSpPr txBox="1"/>
          <p:nvPr/>
        </p:nvSpPr>
        <p:spPr>
          <a:xfrm>
            <a:off x="512100" y="2825400"/>
            <a:ext cx="8191500" cy="3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BC6060"/>
                </a:solidFill>
                <a:highlight>
                  <a:srgbClr val="F0F0F0"/>
                </a:highlight>
              </a:rPr>
              <a:t>Solution:</a:t>
            </a:r>
            <a:r>
              <a:rPr lang="es" sz="1350">
                <a:solidFill>
                  <a:srgbClr val="444444"/>
                </a:solidFill>
                <a:highlight>
                  <a:srgbClr val="F0F0F0"/>
                </a:highlight>
              </a:rPr>
              <a:t> Eat-Snack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GOB Design</a:t>
            </a:r>
            <a:endParaRPr/>
          </a:p>
        </p:txBody>
      </p:sp>
      <p:sp>
        <p:nvSpPr>
          <p:cNvPr id="329" name="Google Shape;329;p49"/>
          <p:cNvSpPr txBox="1"/>
          <p:nvPr/>
        </p:nvSpPr>
        <p:spPr>
          <a:xfrm>
            <a:off x="439750" y="948050"/>
            <a:ext cx="8248200" cy="110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Goal: Eat =</a:t>
            </a:r>
            <a:r>
              <a:rPr lang="es" sz="1200">
                <a:solidFill>
                  <a:srgbClr val="880000"/>
                </a:solidFill>
              </a:rPr>
              <a:t> 4 </a:t>
            </a:r>
            <a:r>
              <a:rPr lang="es" sz="1200">
                <a:solidFill>
                  <a:srgbClr val="444444"/>
                </a:solidFill>
              </a:rPr>
              <a:t>changing at +</a:t>
            </a:r>
            <a:r>
              <a:rPr lang="es" sz="1200">
                <a:solidFill>
                  <a:srgbClr val="880000"/>
                </a:solidFill>
              </a:rPr>
              <a:t> 4 </a:t>
            </a:r>
            <a:r>
              <a:rPr lang="es" sz="1200">
                <a:solidFill>
                  <a:srgbClr val="444444"/>
                </a:solidFill>
              </a:rPr>
              <a:t>per 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Goal: Bathroom =</a:t>
            </a:r>
            <a:r>
              <a:rPr lang="es" sz="1200">
                <a:solidFill>
                  <a:srgbClr val="880000"/>
                </a:solidFill>
              </a:rPr>
              <a:t> 2 </a:t>
            </a:r>
            <a:r>
              <a:rPr lang="es" sz="1200">
                <a:solidFill>
                  <a:srgbClr val="444444"/>
                </a:solidFill>
              </a:rPr>
              <a:t>changing at +</a:t>
            </a:r>
            <a:r>
              <a:rPr lang="es" sz="1200">
                <a:solidFill>
                  <a:srgbClr val="880000"/>
                </a:solidFill>
              </a:rPr>
              <a:t> 2 </a:t>
            </a:r>
            <a:r>
              <a:rPr lang="es" sz="1200">
                <a:solidFill>
                  <a:srgbClr val="444444"/>
                </a:solidFill>
              </a:rPr>
              <a:t>per 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Action: Eat-Snack (Eat − 2)</a:t>
            </a:r>
            <a:r>
              <a:rPr lang="es" sz="1200">
                <a:solidFill>
                  <a:srgbClr val="880000"/>
                </a:solidFill>
              </a:rPr>
              <a:t> 15 </a:t>
            </a:r>
            <a:r>
              <a:rPr lang="es" sz="1200">
                <a:solidFill>
                  <a:srgbClr val="444444"/>
                </a:solidFill>
              </a:rPr>
              <a:t>minutes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Action: Eat-Main-Meal (Eat − 6)</a:t>
            </a:r>
            <a:r>
              <a:rPr lang="es" sz="1200">
                <a:solidFill>
                  <a:srgbClr val="880000"/>
                </a:solidFill>
              </a:rPr>
              <a:t> 1 </a:t>
            </a:r>
            <a:r>
              <a:rPr lang="es" sz="1200">
                <a:solidFill>
                  <a:srgbClr val="444444"/>
                </a:solidFill>
              </a:rPr>
              <a:t>hour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Action: Visit-Bathroom (Bathroom − 4)</a:t>
            </a:r>
            <a:r>
              <a:rPr lang="es" sz="1200">
                <a:solidFill>
                  <a:srgbClr val="880000"/>
                </a:solidFill>
              </a:rPr>
              <a:t> 15 </a:t>
            </a:r>
            <a:r>
              <a:rPr lang="es" sz="1200">
                <a:solidFill>
                  <a:srgbClr val="444444"/>
                </a:solidFill>
              </a:rPr>
              <a:t>minutes</a:t>
            </a:r>
            <a:endParaRPr sz="1200">
              <a:solidFill>
                <a:srgbClr val="444444"/>
              </a:solidFill>
            </a:endParaRPr>
          </a:p>
        </p:txBody>
      </p:sp>
      <p:pic>
        <p:nvPicPr>
          <p:cNvPr id="330" name="Google Shape;33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800" y="2056250"/>
            <a:ext cx="5454100" cy="23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0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  <p:sp>
        <p:nvSpPr>
          <p:cNvPr id="336" name="Google Shape;336;p50"/>
          <p:cNvSpPr txBox="1"/>
          <p:nvPr>
            <p:ph idx="4294967295" type="body"/>
          </p:nvPr>
        </p:nvSpPr>
        <p:spPr>
          <a:xfrm>
            <a:off x="447907" y="9813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Goal Oriented Behaviour</a:t>
            </a: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Goal Oriented Action Planning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▪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AI Planner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1"/>
          <p:cNvSpPr txBox="1"/>
          <p:nvPr/>
        </p:nvSpPr>
        <p:spPr>
          <a:xfrm>
            <a:off x="455325" y="750750"/>
            <a:ext cx="7839300" cy="3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Example: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Mage character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s" sz="1200">
                <a:solidFill>
                  <a:schemeClr val="dk1"/>
                </a:solidFill>
              </a:rPr>
              <a:t>5 charges in its wand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s" sz="1200">
                <a:solidFill>
                  <a:schemeClr val="dk1"/>
                </a:solidFill>
              </a:rPr>
              <a:t>need for healing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s" sz="1200">
                <a:solidFill>
                  <a:schemeClr val="dk1"/>
                </a:solidFill>
              </a:rPr>
              <a:t>an ogre approaching him aggressively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plan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GOB is limited in its prediction, the situation needs to go some steps ahead!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" name="Google Shape;342;p51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27BC0"/>
                </a:solidFill>
              </a:rPr>
              <a:t>The need for planning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343" name="Google Shape;343;p51"/>
          <p:cNvSpPr txBox="1"/>
          <p:nvPr/>
        </p:nvSpPr>
        <p:spPr>
          <a:xfrm>
            <a:off x="447900" y="2223475"/>
            <a:ext cx="8248200" cy="110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Heal = </a:t>
            </a:r>
            <a:r>
              <a:rPr lang="es" sz="1200">
                <a:solidFill>
                  <a:srgbClr val="880000"/>
                </a:solidFill>
              </a:rPr>
              <a:t>4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Goal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Kill-Ogre = </a:t>
            </a:r>
            <a:r>
              <a:rPr lang="es" sz="1200">
                <a:solidFill>
                  <a:srgbClr val="880000"/>
                </a:solidFill>
              </a:rPr>
              <a:t>3</a:t>
            </a:r>
            <a:endParaRPr sz="1200">
              <a:solidFill>
                <a:srgbClr val="8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Fireball (Kill-Ogre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3</a:t>
            </a:r>
            <a:r>
              <a:rPr lang="es" sz="1200">
                <a:solidFill>
                  <a:srgbClr val="444444"/>
                </a:solidFill>
              </a:rPr>
              <a:t> charges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Lesser-Healing (Heal −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2</a:t>
            </a:r>
            <a:r>
              <a:rPr lang="es" sz="1200">
                <a:solidFill>
                  <a:srgbClr val="444444"/>
                </a:solidFill>
              </a:rPr>
              <a:t> charges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Action</a:t>
            </a:r>
            <a:r>
              <a:rPr lang="es" sz="1200">
                <a:solidFill>
                  <a:srgbClr val="BC606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Greater-Healing (Heal − </a:t>
            </a:r>
            <a:r>
              <a:rPr lang="es" sz="1200">
                <a:solidFill>
                  <a:srgbClr val="880000"/>
                </a:solidFill>
              </a:rPr>
              <a:t>4</a:t>
            </a:r>
            <a:r>
              <a:rPr lang="es" sz="1200">
                <a:solidFill>
                  <a:srgbClr val="444444"/>
                </a:solidFill>
              </a:rPr>
              <a:t>) </a:t>
            </a:r>
            <a:r>
              <a:rPr lang="es" sz="1200">
                <a:solidFill>
                  <a:srgbClr val="880000"/>
                </a:solidFill>
              </a:rPr>
              <a:t>3</a:t>
            </a:r>
            <a:r>
              <a:rPr lang="es" sz="1200">
                <a:solidFill>
                  <a:srgbClr val="444444"/>
                </a:solidFill>
              </a:rPr>
              <a:t> charges</a:t>
            </a:r>
            <a:endParaRPr sz="1200">
              <a:solidFill>
                <a:srgbClr val="444444"/>
              </a:solidFill>
            </a:endParaRPr>
          </a:p>
        </p:txBody>
      </p:sp>
      <p:sp>
        <p:nvSpPr>
          <p:cNvPr id="344" name="Google Shape;344;p51"/>
          <p:cNvSpPr txBox="1"/>
          <p:nvPr/>
        </p:nvSpPr>
        <p:spPr>
          <a:xfrm>
            <a:off x="439750" y="3402925"/>
            <a:ext cx="8248200" cy="55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Best </a:t>
            </a:r>
            <a:r>
              <a:rPr lang="es" sz="1200">
                <a:solidFill>
                  <a:srgbClr val="027BC0"/>
                </a:solidFill>
              </a:rPr>
              <a:t>combination</a:t>
            </a:r>
            <a:r>
              <a:rPr lang="es" sz="1200">
                <a:solidFill>
                  <a:srgbClr val="88000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Lesser-Healing + Fireball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44444"/>
                </a:solidFill>
              </a:rPr>
              <a:t>GOB </a:t>
            </a:r>
            <a:r>
              <a:rPr lang="es" sz="1200">
                <a:solidFill>
                  <a:srgbClr val="027BC0"/>
                </a:solidFill>
              </a:rPr>
              <a:t>solution</a:t>
            </a:r>
            <a:r>
              <a:rPr lang="es" sz="1200">
                <a:solidFill>
                  <a:srgbClr val="880000"/>
                </a:solidFill>
              </a:rPr>
              <a:t>:</a:t>
            </a:r>
            <a:r>
              <a:rPr lang="es" sz="1200">
                <a:solidFill>
                  <a:srgbClr val="444444"/>
                </a:solidFill>
              </a:rPr>
              <a:t> Greate-Healing</a:t>
            </a:r>
            <a:endParaRPr sz="1200"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27BC0"/>
                </a:solidFill>
              </a:rPr>
              <a:t>Goal Oriented Action Planning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350" name="Google Shape;350;p52"/>
          <p:cNvSpPr txBox="1"/>
          <p:nvPr/>
        </p:nvSpPr>
        <p:spPr>
          <a:xfrm>
            <a:off x="459125" y="971850"/>
            <a:ext cx="7415100" cy="3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Chaining actions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preconditions </a:t>
            </a:r>
            <a:r>
              <a:rPr lang="es" sz="1200">
                <a:solidFill>
                  <a:schemeClr val="dk1"/>
                </a:solidFill>
              </a:rPr>
              <a:t>for chaining actions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states </a:t>
            </a:r>
            <a:r>
              <a:rPr lang="es" sz="1200">
                <a:solidFill>
                  <a:schemeClr val="dk1"/>
                </a:solidFill>
              </a:rPr>
              <a:t>for satisfying preconditions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search algorithm </a:t>
            </a:r>
            <a:r>
              <a:rPr lang="es" sz="1200">
                <a:solidFill>
                  <a:schemeClr val="dk1"/>
                </a:solidFill>
              </a:rPr>
              <a:t>for selecting "best" branches (each goal is the root of a tree)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Searching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BFS</a:t>
            </a:r>
            <a:r>
              <a:rPr lang="es" sz="1200">
                <a:solidFill>
                  <a:schemeClr val="dk1"/>
                </a:solidFill>
              </a:rPr>
              <a:t> increasing the number of actions and goals it becomes quickly inefficient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A*</a:t>
            </a:r>
            <a:r>
              <a:rPr lang="es" sz="1200">
                <a:solidFill>
                  <a:schemeClr val="dk1"/>
                </a:solidFill>
              </a:rPr>
              <a:t> perhaps distance heuristic cannot be formulated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rgbClr val="027BC0"/>
                </a:solidFill>
              </a:rPr>
              <a:t>Dijkstra</a:t>
            </a:r>
            <a:r>
              <a:rPr lang="es" sz="1200">
                <a:solidFill>
                  <a:schemeClr val="dk1"/>
                </a:solidFill>
              </a:rPr>
              <a:t>: usual solution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3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27BC0"/>
                </a:solidFill>
              </a:rPr>
              <a:t>Goal Oriented Action Planning</a:t>
            </a:r>
            <a:endParaRPr>
              <a:solidFill>
                <a:srgbClr val="027BC0"/>
              </a:solidFill>
            </a:endParaRPr>
          </a:p>
        </p:txBody>
      </p:sp>
      <p:pic>
        <p:nvPicPr>
          <p:cNvPr id="356" name="Google Shape;35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6250" y="1253350"/>
            <a:ext cx="6286351" cy="306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GOAP </a:t>
            </a:r>
            <a:r>
              <a:rPr lang="es"/>
              <a:t>Design</a:t>
            </a:r>
            <a:endParaRPr/>
          </a:p>
        </p:txBody>
      </p:sp>
      <p:sp>
        <p:nvSpPr>
          <p:cNvPr id="362" name="Google Shape;362;p54"/>
          <p:cNvSpPr txBox="1"/>
          <p:nvPr/>
        </p:nvSpPr>
        <p:spPr>
          <a:xfrm>
            <a:off x="555575" y="795650"/>
            <a:ext cx="8148000" cy="110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Goal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Heal = 4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Goal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Kill-Ogre = 3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Fireball (Kill-Ogre 2) 3 charges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Lesser-Healing (Heal - 2) 2 charges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Action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Greater-Healing (Heal 4) 3 charges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54"/>
          <p:cNvSpPr txBox="1"/>
          <p:nvPr/>
        </p:nvSpPr>
        <p:spPr>
          <a:xfrm>
            <a:off x="555575" y="19038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Google Canvas Template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4" name="Google Shape;36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3675" y="2273150"/>
            <a:ext cx="4391500" cy="212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GOAP: Time</a:t>
            </a:r>
            <a:endParaRPr/>
          </a:p>
        </p:txBody>
      </p:sp>
      <p:pic>
        <p:nvPicPr>
          <p:cNvPr id="370" name="Google Shape;370;p55"/>
          <p:cNvPicPr preferRelativeResize="0"/>
          <p:nvPr/>
        </p:nvPicPr>
        <p:blipFill rotWithShape="1">
          <a:blip r:embed="rId3">
            <a:alphaModFix/>
          </a:blip>
          <a:srcRect b="0" l="0" r="0" t="18247"/>
          <a:stretch/>
        </p:blipFill>
        <p:spPr>
          <a:xfrm>
            <a:off x="1533000" y="919075"/>
            <a:ext cx="6092851" cy="330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idx="4294967295" type="body"/>
          </p:nvPr>
        </p:nvSpPr>
        <p:spPr>
          <a:xfrm>
            <a:off x="368157" y="98835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Char char="•"/>
            </a:pPr>
            <a:r>
              <a:rPr b="1"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b="1" lang="es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Code(delegates)</a:t>
            </a:r>
            <a:endParaRPr b="1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▪"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Visual Scripting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1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6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 behaviour</a:t>
            </a:r>
            <a:endParaRPr/>
          </a:p>
        </p:txBody>
      </p:sp>
      <p:pic>
        <p:nvPicPr>
          <p:cNvPr id="376" name="Google Shape;376;p56"/>
          <p:cNvPicPr preferRelativeResize="0"/>
          <p:nvPr/>
        </p:nvPicPr>
        <p:blipFill rotWithShape="1">
          <a:blip r:embed="rId3">
            <a:alphaModFix/>
          </a:blip>
          <a:srcRect b="12967" l="0" r="0" t="24630"/>
          <a:stretch/>
        </p:blipFill>
        <p:spPr>
          <a:xfrm>
            <a:off x="1395875" y="1171650"/>
            <a:ext cx="6352249" cy="30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6"/>
          <p:cNvSpPr txBox="1"/>
          <p:nvPr/>
        </p:nvSpPr>
        <p:spPr>
          <a:xfrm>
            <a:off x="439750" y="795650"/>
            <a:ext cx="6944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First approach</a:t>
            </a:r>
            <a:endParaRPr sz="17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7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Some tutorials to learn GOAP</a:t>
            </a:r>
            <a:endParaRPr/>
          </a:p>
        </p:txBody>
      </p:sp>
      <p:sp>
        <p:nvSpPr>
          <p:cNvPr id="383" name="Google Shape;383;p57"/>
          <p:cNvSpPr txBox="1"/>
          <p:nvPr>
            <p:ph idx="2" type="body"/>
          </p:nvPr>
        </p:nvSpPr>
        <p:spPr>
          <a:xfrm>
            <a:off x="454982" y="1031575"/>
            <a:ext cx="8248200" cy="344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https://www.youtube.com/watch?v=T_sBYgP7_2k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https://www.youtube.com/watch?v=tdBWk2OVCWc&amp;list=PLi-ukGVOag_1DCBZG1rRg_SpiyI6I5Qcr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8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  <p:sp>
        <p:nvSpPr>
          <p:cNvPr id="389" name="Google Shape;389;p58"/>
          <p:cNvSpPr txBox="1"/>
          <p:nvPr>
            <p:ph idx="4294967295" type="body"/>
          </p:nvPr>
        </p:nvSpPr>
        <p:spPr>
          <a:xfrm>
            <a:off x="447907" y="981300"/>
            <a:ext cx="82482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Char char="•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•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Goal Oriented Behaviour</a:t>
            </a: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▪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Goal Oriented Action Planning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▪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AI Planner 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9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AI </a:t>
            </a:r>
            <a:r>
              <a:rPr lang="es"/>
              <a:t>Planner</a:t>
            </a:r>
            <a:endParaRPr/>
          </a:p>
        </p:txBody>
      </p:sp>
      <p:sp>
        <p:nvSpPr>
          <p:cNvPr id="395" name="Google Shape;395;p59"/>
          <p:cNvSpPr txBox="1"/>
          <p:nvPr/>
        </p:nvSpPr>
        <p:spPr>
          <a:xfrm>
            <a:off x="507350" y="3731175"/>
            <a:ext cx="3000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500"/>
              <a:buChar char="●"/>
            </a:pPr>
            <a:r>
              <a:rPr lang="es" sz="1500" u="sng">
                <a:solidFill>
                  <a:schemeClr val="hlink"/>
                </a:solidFill>
                <a:hlinkClick r:id="rId3"/>
              </a:rPr>
              <a:t>Reference</a:t>
            </a:r>
            <a:endParaRPr sz="1500" u="sng">
              <a:solidFill>
                <a:srgbClr val="F9267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it contains a plan visualizer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96" name="Google Shape;396;p59"/>
          <p:cNvSpPr/>
          <p:nvPr/>
        </p:nvSpPr>
        <p:spPr>
          <a:xfrm>
            <a:off x="2210350" y="1375075"/>
            <a:ext cx="2712852" cy="726300"/>
          </a:xfrm>
          <a:prstGeom prst="cloud">
            <a:avLst/>
          </a:prstGeom>
          <a:solidFill>
            <a:srgbClr val="027BC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7" name="Google Shape;39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0350" y="1256394"/>
            <a:ext cx="4738145" cy="263073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9"/>
          <p:cNvSpPr txBox="1"/>
          <p:nvPr/>
        </p:nvSpPr>
        <p:spPr>
          <a:xfrm>
            <a:off x="507350" y="795650"/>
            <a:ext cx="6944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AI Planner package can generate optimal plans for use in agent AI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0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Robber: Traits</a:t>
            </a:r>
            <a:endParaRPr/>
          </a:p>
        </p:txBody>
      </p:sp>
      <p:sp>
        <p:nvSpPr>
          <p:cNvPr id="404" name="Google Shape;404;p60"/>
          <p:cNvSpPr txBox="1"/>
          <p:nvPr/>
        </p:nvSpPr>
        <p:spPr>
          <a:xfrm>
            <a:off x="455325" y="795650"/>
            <a:ext cx="7897200" cy="3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Traits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Create - Semantic - Trait Definition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fundamental data (game state)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quality of objects (components)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contains attributes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Robber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200"/>
              <a:buFont typeface="Lato"/>
              <a:buChar char="●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Treasure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200"/>
              <a:buFont typeface="Lato"/>
              <a:buChar char="●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Cop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200"/>
              <a:buFont typeface="Lato"/>
              <a:buChar char="●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Robber: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CopAway (false), Ready2steal (false), Stolen (false)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Building the traits</a:t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Menu - Semantic - Traits - Build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5" name="Google Shape;40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249" y="1944424"/>
            <a:ext cx="2508275" cy="211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249" y="635183"/>
            <a:ext cx="2508275" cy="1212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1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Robber: Actions I </a:t>
            </a:r>
            <a:endParaRPr/>
          </a:p>
        </p:txBody>
      </p:sp>
      <p:sp>
        <p:nvSpPr>
          <p:cNvPr id="412" name="Google Shape;412;p61"/>
          <p:cNvSpPr txBox="1"/>
          <p:nvPr/>
        </p:nvSpPr>
        <p:spPr>
          <a:xfrm>
            <a:off x="455325" y="795650"/>
            <a:ext cx="6944700" cy="3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</a:rPr>
              <a:t>Actions</a:t>
            </a:r>
            <a:endParaRPr b="1" sz="1200">
              <a:solidFill>
                <a:srgbClr val="027BC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Create - AI - Planner - Action - Definition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planner potential decisions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executes nothing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Properties: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name, parameters,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preconditions, effects,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cost/reward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</a:rPr>
              <a:t>Robber</a:t>
            </a:r>
            <a:endParaRPr b="1"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Wander</a:t>
            </a:r>
            <a:endParaRPr sz="1200">
              <a:solidFill>
                <a:srgbClr val="027BC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parameters: cop, robber, treasure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precondition: </a:t>
            </a: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</a:rPr>
              <a:t>CopAway == false</a:t>
            </a:r>
            <a:endParaRPr sz="1200">
              <a:solidFill>
                <a:schemeClr val="dk1"/>
              </a:solidFill>
              <a:highlight>
                <a:schemeClr val="accent4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effects:</a:t>
            </a: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</a:rPr>
              <a:t> CopAway = true</a:t>
            </a:r>
            <a:endParaRPr sz="1200">
              <a:solidFill>
                <a:schemeClr val="dk1"/>
              </a:solidFill>
              <a:highlight>
                <a:schemeClr val="accent4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413" name="Google Shape;41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850" y="126889"/>
            <a:ext cx="2246375" cy="41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Robber: Actions Il</a:t>
            </a:r>
            <a:endParaRPr>
              <a:solidFill>
                <a:srgbClr val="027BC0"/>
              </a:solidFill>
            </a:endParaRPr>
          </a:p>
        </p:txBody>
      </p:sp>
      <p:sp>
        <p:nvSpPr>
          <p:cNvPr id="419" name="Google Shape;419;p62"/>
          <p:cNvSpPr txBox="1"/>
          <p:nvPr/>
        </p:nvSpPr>
        <p:spPr>
          <a:xfrm>
            <a:off x="439750" y="795650"/>
            <a:ext cx="38172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</a:rPr>
              <a:t>Robber </a:t>
            </a:r>
            <a:endParaRPr b="1"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Approach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parameters: cop, robber, treasure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precondition:</a:t>
            </a:r>
            <a:r>
              <a:rPr lang="es" sz="1200">
                <a:highlight>
                  <a:schemeClr val="accent4"/>
                </a:highlight>
              </a:rPr>
              <a:t> CopAway == true, Ready2steal false</a:t>
            </a:r>
            <a:endParaRPr sz="1200">
              <a:highlight>
                <a:schemeClr val="accent4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effect: </a:t>
            </a:r>
            <a:r>
              <a:rPr lang="es" sz="1200">
                <a:highlight>
                  <a:schemeClr val="accent4"/>
                </a:highlight>
              </a:rPr>
              <a:t>Ready2steal = true</a:t>
            </a:r>
            <a:endParaRPr sz="1200">
              <a:highlight>
                <a:schemeClr val="accent4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27BC0"/>
                </a:solidFill>
              </a:rPr>
              <a:t>Steal</a:t>
            </a:r>
            <a:endParaRPr sz="1200">
              <a:solidFill>
                <a:srgbClr val="027BC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parameters: robber, treasure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precondition: </a:t>
            </a:r>
            <a:r>
              <a:rPr lang="es" sz="1200">
                <a:highlight>
                  <a:schemeClr val="accent4"/>
                </a:highlight>
              </a:rPr>
              <a:t>Ready2steal == true</a:t>
            </a:r>
            <a:endParaRPr sz="1200">
              <a:highlight>
                <a:schemeClr val="accent4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effect: Stolen = true,</a:t>
            </a:r>
            <a:endParaRPr sz="1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highlight>
                  <a:schemeClr val="accent4"/>
                </a:highlight>
              </a:rPr>
              <a:t>treasure</a:t>
            </a:r>
            <a:r>
              <a:rPr lang="es" sz="1200"/>
              <a:t> removed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420" name="Google Shape;42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655" y="178825"/>
            <a:ext cx="2841620" cy="41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3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 : Plan</a:t>
            </a:r>
            <a:endParaRPr/>
          </a:p>
        </p:txBody>
      </p:sp>
      <p:sp>
        <p:nvSpPr>
          <p:cNvPr id="426" name="Google Shape;426;p63"/>
          <p:cNvSpPr txBox="1"/>
          <p:nvPr/>
        </p:nvSpPr>
        <p:spPr>
          <a:xfrm>
            <a:off x="1913675" y="795650"/>
            <a:ext cx="26163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Plan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create - AI - Planner - Problem Definition 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63"/>
          <p:cNvSpPr txBox="1"/>
          <p:nvPr/>
        </p:nvSpPr>
        <p:spPr>
          <a:xfrm>
            <a:off x="5307975" y="795650"/>
            <a:ext cx="26163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Termination criteria 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create - AI - Planner - Termination Definition 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63"/>
          <p:cNvSpPr txBox="1"/>
          <p:nvPr/>
        </p:nvSpPr>
        <p:spPr>
          <a:xfrm>
            <a:off x="5307975" y="3561300"/>
            <a:ext cx="26163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Building the Plan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Menu - AI - Planner - Build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9" name="Google Shape;42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575" y="1516400"/>
            <a:ext cx="2426500" cy="244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7972" y="1460800"/>
            <a:ext cx="2616300" cy="2041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Robber: Configuring the Scene </a:t>
            </a:r>
            <a:endParaRPr/>
          </a:p>
        </p:txBody>
      </p:sp>
      <p:sp>
        <p:nvSpPr>
          <p:cNvPr id="436" name="Google Shape;436;p64"/>
          <p:cNvSpPr txBox="1"/>
          <p:nvPr/>
        </p:nvSpPr>
        <p:spPr>
          <a:xfrm>
            <a:off x="455325" y="849700"/>
            <a:ext cx="69447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Add Component - Semantic Object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the GameObjects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Add Component -DecisionController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the AI agent GameObject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Add the plan definition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Add the world objects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with traits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AutoNum type="arabicPeriod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Create and link the callbacks...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7" name="Google Shape;43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7196" y="849700"/>
            <a:ext cx="2033775" cy="336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5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Robber: Action Callbacks</a:t>
            </a:r>
            <a:endParaRPr/>
          </a:p>
        </p:txBody>
      </p:sp>
      <p:sp>
        <p:nvSpPr>
          <p:cNvPr id="443" name="Google Shape;443;p65"/>
          <p:cNvSpPr txBox="1"/>
          <p:nvPr/>
        </p:nvSpPr>
        <p:spPr>
          <a:xfrm>
            <a:off x="455325" y="842575"/>
            <a:ext cx="6944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Action Definitions components are </a:t>
            </a: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not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applied to the scene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 is the Action Callbacks goal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Coroutine </a:t>
            </a: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is the choice for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actions that execute over multiple frames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27BC0"/>
                </a:solidFill>
                <a:latin typeface="Lato"/>
                <a:ea typeface="Lato"/>
                <a:cs typeface="Lato"/>
                <a:sym typeface="Lato"/>
              </a:rPr>
              <a:t>Robber</a:t>
            </a:r>
            <a:endParaRPr b="1" sz="12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s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C# view*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4" name="Google Shape;44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671" y="795650"/>
            <a:ext cx="2181600" cy="3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C#  Coroutine Example </a:t>
            </a:r>
            <a:endParaRPr/>
          </a:p>
        </p:txBody>
      </p:sp>
      <p:sp>
        <p:nvSpPr>
          <p:cNvPr id="76" name="Google Shape;76;p12"/>
          <p:cNvSpPr txBox="1"/>
          <p:nvPr/>
        </p:nvSpPr>
        <p:spPr>
          <a:xfrm>
            <a:off x="609525" y="795650"/>
            <a:ext cx="8094000" cy="340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IEnumerator&lt;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&gt; </a:t>
            </a:r>
            <a:r>
              <a:rPr b="1" lang="es" sz="950">
                <a:solidFill>
                  <a:srgbClr val="880000"/>
                </a:solidFill>
              </a:rPr>
              <a:t>fibonacci</a:t>
            </a:r>
            <a:r>
              <a:rPr lang="es" sz="950">
                <a:solidFill>
                  <a:srgbClr val="444444"/>
                </a:solidFill>
              </a:rPr>
              <a:t>()</a:t>
            </a:r>
            <a:endParaRPr sz="9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{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 a = </a:t>
            </a:r>
            <a:r>
              <a:rPr lang="es" sz="950">
                <a:solidFill>
                  <a:srgbClr val="880000"/>
                </a:solidFill>
              </a:rPr>
              <a:t>0</a:t>
            </a:r>
            <a:r>
              <a:rPr lang="es" sz="950">
                <a:solidFill>
                  <a:srgbClr val="444444"/>
                </a:solidFill>
              </a:rPr>
              <a:t>;              	</a:t>
            </a:r>
            <a:r>
              <a:rPr lang="es" sz="950">
                <a:solidFill>
                  <a:srgbClr val="888888"/>
                </a:solidFill>
              </a:rPr>
              <a:t>// Output:</a:t>
            </a:r>
            <a:endParaRPr sz="950">
              <a:solidFill>
                <a:srgbClr val="88888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 b = </a:t>
            </a:r>
            <a:r>
              <a:rPr lang="es" sz="950">
                <a:solidFill>
                  <a:srgbClr val="880000"/>
                </a:solidFill>
              </a:rPr>
              <a:t>1</a:t>
            </a:r>
            <a:r>
              <a:rPr lang="es" sz="950">
                <a:solidFill>
                  <a:srgbClr val="444444"/>
                </a:solidFill>
              </a:rPr>
              <a:t>;              	</a:t>
            </a:r>
            <a:r>
              <a:rPr lang="es" sz="950">
                <a:solidFill>
                  <a:srgbClr val="888888"/>
                </a:solidFill>
              </a:rPr>
              <a:t>// 0,1,1,2,3,5,8,13,21,34...</a:t>
            </a:r>
            <a:endParaRPr sz="950">
              <a:solidFill>
                <a:srgbClr val="88888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</a:t>
            </a:r>
            <a:r>
              <a:rPr b="1" lang="es" sz="950">
                <a:solidFill>
                  <a:srgbClr val="444444"/>
                </a:solidFill>
              </a:rPr>
              <a:t>yield</a:t>
            </a:r>
            <a:r>
              <a:rPr lang="es" sz="950">
                <a:solidFill>
                  <a:srgbClr val="444444"/>
                </a:solidFill>
              </a:rPr>
              <a:t> </a:t>
            </a:r>
            <a:r>
              <a:rPr b="1" lang="es" sz="950">
                <a:solidFill>
                  <a:srgbClr val="444444"/>
                </a:solidFill>
              </a:rPr>
              <a:t>return</a:t>
            </a:r>
            <a:r>
              <a:rPr lang="es" sz="950">
                <a:solidFill>
                  <a:srgbClr val="444444"/>
                </a:solidFill>
              </a:rPr>
              <a:t> a;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</a:t>
            </a:r>
            <a:r>
              <a:rPr b="1" lang="es" sz="950">
                <a:solidFill>
                  <a:srgbClr val="444444"/>
                </a:solidFill>
              </a:rPr>
              <a:t>while</a:t>
            </a:r>
            <a:r>
              <a:rPr lang="es" sz="950">
                <a:solidFill>
                  <a:srgbClr val="444444"/>
                </a:solidFill>
              </a:rPr>
              <a:t> (</a:t>
            </a:r>
            <a:r>
              <a:rPr lang="es" sz="950">
                <a:solidFill>
                  <a:srgbClr val="027BC0"/>
                </a:solidFill>
              </a:rPr>
              <a:t>true</a:t>
            </a:r>
            <a:r>
              <a:rPr lang="es" sz="950">
                <a:solidFill>
                  <a:srgbClr val="444444"/>
                </a:solidFill>
              </a:rPr>
              <a:t>)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{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</a:t>
            </a:r>
            <a:r>
              <a:rPr b="1" lang="es" sz="950">
                <a:solidFill>
                  <a:srgbClr val="444444"/>
                </a:solidFill>
              </a:rPr>
              <a:t>yield</a:t>
            </a:r>
            <a:r>
              <a:rPr lang="es" sz="950">
                <a:solidFill>
                  <a:srgbClr val="444444"/>
                </a:solidFill>
              </a:rPr>
              <a:t> </a:t>
            </a:r>
            <a:r>
              <a:rPr b="1" lang="es" sz="950">
                <a:solidFill>
                  <a:srgbClr val="444444"/>
                </a:solidFill>
              </a:rPr>
              <a:t>return</a:t>
            </a:r>
            <a:r>
              <a:rPr lang="es" sz="950">
                <a:solidFill>
                  <a:srgbClr val="444444"/>
                </a:solidFill>
              </a:rPr>
              <a:t> b;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 c = b;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b = a + b;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a = c;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}</a:t>
            </a:r>
            <a:endParaRPr sz="9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}</a:t>
            </a:r>
            <a:endParaRPr sz="9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</a:t>
            </a:r>
            <a:r>
              <a:rPr b="1" lang="es" sz="950">
                <a:solidFill>
                  <a:srgbClr val="444444"/>
                </a:solidFill>
              </a:rPr>
              <a:t>void</a:t>
            </a:r>
            <a:r>
              <a:rPr lang="es" sz="950">
                <a:solidFill>
                  <a:srgbClr val="444444"/>
                </a:solidFill>
              </a:rPr>
              <a:t> </a:t>
            </a:r>
            <a:r>
              <a:rPr b="1" lang="es" sz="950">
                <a:solidFill>
                  <a:srgbClr val="880000"/>
                </a:solidFill>
              </a:rPr>
              <a:t>Start</a:t>
            </a:r>
            <a:r>
              <a:rPr lang="es" sz="950">
                <a:solidFill>
                  <a:srgbClr val="444444"/>
                </a:solidFill>
              </a:rPr>
              <a:t>()</a:t>
            </a:r>
            <a:endParaRPr sz="9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{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IEnumerator&lt;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&gt; f = fibonacci();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</a:t>
            </a:r>
            <a:r>
              <a:rPr b="1" lang="es" sz="950">
                <a:solidFill>
                  <a:srgbClr val="444444"/>
                </a:solidFill>
              </a:rPr>
              <a:t>for</a:t>
            </a:r>
            <a:r>
              <a:rPr lang="es" sz="950">
                <a:solidFill>
                  <a:srgbClr val="444444"/>
                </a:solidFill>
              </a:rPr>
              <a:t>(</a:t>
            </a:r>
            <a:r>
              <a:rPr b="1" lang="es" sz="950">
                <a:solidFill>
                  <a:srgbClr val="444444"/>
                </a:solidFill>
              </a:rPr>
              <a:t>int</a:t>
            </a:r>
            <a:r>
              <a:rPr lang="es" sz="950">
                <a:solidFill>
                  <a:srgbClr val="444444"/>
                </a:solidFill>
              </a:rPr>
              <a:t> i = </a:t>
            </a:r>
            <a:r>
              <a:rPr lang="es" sz="950">
                <a:solidFill>
                  <a:srgbClr val="880000"/>
                </a:solidFill>
              </a:rPr>
              <a:t>0</a:t>
            </a:r>
            <a:r>
              <a:rPr lang="es" sz="950">
                <a:solidFill>
                  <a:srgbClr val="444444"/>
                </a:solidFill>
              </a:rPr>
              <a:t>; i &lt; </a:t>
            </a:r>
            <a:r>
              <a:rPr lang="es" sz="950">
                <a:solidFill>
                  <a:srgbClr val="880000"/>
                </a:solidFill>
              </a:rPr>
              <a:t>10</a:t>
            </a:r>
            <a:r>
              <a:rPr lang="es" sz="950">
                <a:solidFill>
                  <a:srgbClr val="444444"/>
                </a:solidFill>
              </a:rPr>
              <a:t>; i++)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{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f.MoveNext(); 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    Debug.Log(f.Current);</a:t>
            </a:r>
            <a:endParaRPr sz="95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    }       </a:t>
            </a:r>
            <a:endParaRPr sz="9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444444"/>
                </a:solidFill>
              </a:rPr>
              <a:t>   }</a:t>
            </a:r>
            <a:endParaRPr sz="950"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6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AI Planner:Debugging</a:t>
            </a:r>
            <a:endParaRPr/>
          </a:p>
        </p:txBody>
      </p:sp>
      <p:sp>
        <p:nvSpPr>
          <p:cNvPr id="450" name="Google Shape;450;p66"/>
          <p:cNvSpPr txBox="1"/>
          <p:nvPr/>
        </p:nvSpPr>
        <p:spPr>
          <a:xfrm>
            <a:off x="3303650" y="399417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s" sz="8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 &amp; documentation</a:t>
            </a:r>
            <a:endParaRPr sz="800">
              <a:solidFill>
                <a:srgbClr val="F92672"/>
              </a:solidFill>
            </a:endParaRPr>
          </a:p>
        </p:txBody>
      </p:sp>
      <p:pic>
        <p:nvPicPr>
          <p:cNvPr id="451" name="Google Shape;451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022" y="1279513"/>
            <a:ext cx="6489751" cy="25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66"/>
          <p:cNvSpPr txBox="1"/>
          <p:nvPr/>
        </p:nvSpPr>
        <p:spPr>
          <a:xfrm>
            <a:off x="439750" y="780025"/>
            <a:ext cx="694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highlight>
                  <a:schemeClr val="accent4"/>
                </a:highlight>
                <a:latin typeface="Lato"/>
                <a:ea typeface="Lato"/>
                <a:cs typeface="Lato"/>
                <a:sym typeface="Lato"/>
              </a:rPr>
              <a:t>Window - AI -Plan Visualizer</a:t>
            </a:r>
            <a:endParaRPr sz="1200">
              <a:solidFill>
                <a:schemeClr val="dk1"/>
              </a:solidFill>
              <a:highlight>
                <a:schemeClr val="accent4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7"/>
          <p:cNvSpPr txBox="1"/>
          <p:nvPr/>
        </p:nvSpPr>
        <p:spPr>
          <a:xfrm>
            <a:off x="672525" y="237275"/>
            <a:ext cx="6454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27BC0"/>
                </a:solidFill>
              </a:rPr>
              <a:t>Al Planner: dynamic planning</a:t>
            </a:r>
            <a:endParaRPr sz="2700">
              <a:solidFill>
                <a:srgbClr val="027BC0"/>
              </a:solidFill>
            </a:endParaRPr>
          </a:p>
        </p:txBody>
      </p:sp>
      <p:sp>
        <p:nvSpPr>
          <p:cNvPr id="458" name="Google Shape;458;p67"/>
          <p:cNvSpPr txBox="1"/>
          <p:nvPr/>
        </p:nvSpPr>
        <p:spPr>
          <a:xfrm>
            <a:off x="672525" y="663450"/>
            <a:ext cx="3000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27BC0"/>
                </a:solidFill>
              </a:rPr>
              <a:t>Example</a:t>
            </a:r>
            <a:r>
              <a:rPr lang="es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27BC0"/>
                </a:solidFill>
              </a:rPr>
              <a:t>Non linear behaviour of Robber</a:t>
            </a:r>
            <a:endParaRPr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27BC0"/>
                </a:solidFill>
              </a:rPr>
              <a:t>Traits in scripts</a:t>
            </a:r>
            <a:endParaRPr b="1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Approach: Next State Update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27BC0"/>
                </a:solidFill>
              </a:rPr>
              <a:t>C# code</a:t>
            </a:r>
            <a:endParaRPr b="1">
              <a:solidFill>
                <a:srgbClr val="027BC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27BC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u="sng">
                <a:solidFill>
                  <a:schemeClr val="hlink"/>
                </a:solidFill>
                <a:hlinkClick r:id="rId3"/>
              </a:rPr>
              <a:t>view* /cs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9" name="Google Shape;45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8400" y="95749"/>
            <a:ext cx="2895600" cy="42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8"/>
          <p:cNvSpPr txBox="1"/>
          <p:nvPr>
            <p:ph idx="1" type="body"/>
          </p:nvPr>
        </p:nvSpPr>
        <p:spPr>
          <a:xfrm>
            <a:off x="447904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The result</a:t>
            </a:r>
            <a:endParaRPr sz="1400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●"/>
            </a:pPr>
            <a:r>
              <a:rPr b="0" lang="es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Robber video </a:t>
            </a:r>
            <a:endParaRPr/>
          </a:p>
        </p:txBody>
      </p:sp>
      <p:pic>
        <p:nvPicPr>
          <p:cNvPr id="465" name="Google Shape;465;p68" title="robberAIPlanne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4100" y="1291650"/>
            <a:ext cx="5975800" cy="23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9"/>
          <p:cNvSpPr txBox="1"/>
          <p:nvPr>
            <p:ph idx="4294967295" type="body"/>
          </p:nvPr>
        </p:nvSpPr>
        <p:spPr>
          <a:xfrm>
            <a:off x="447902" y="981300"/>
            <a:ext cx="64377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Finite State Machines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Decision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Behaviour Trees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Planning Systems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7BC0"/>
              </a:buClr>
              <a:buSzPts val="1500"/>
              <a:buFont typeface="Arial"/>
              <a:buChar char="●"/>
            </a:pPr>
            <a:r>
              <a:rPr lang="es" sz="1500" u="sng">
                <a:solidFill>
                  <a:srgbClr val="027BC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500" u="sng">
              <a:solidFill>
                <a:srgbClr val="027B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69"/>
          <p:cNvSpPr txBox="1"/>
          <p:nvPr>
            <p:ph idx="4294967295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SzPts val="1600"/>
              <a:buNone/>
            </a:pPr>
            <a:r>
              <a:rPr b="1" lang="es" sz="2700">
                <a:solidFill>
                  <a:srgbClr val="027BC0"/>
                </a:solidFill>
              </a:rPr>
              <a:t>Overview</a:t>
            </a:r>
            <a:endParaRPr b="1" sz="2700">
              <a:solidFill>
                <a:srgbClr val="027BC0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0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References</a:t>
            </a:r>
            <a:endParaRPr/>
          </a:p>
        </p:txBody>
      </p:sp>
      <p:sp>
        <p:nvSpPr>
          <p:cNvPr id="477" name="Google Shape;477;p70"/>
          <p:cNvSpPr txBox="1"/>
          <p:nvPr/>
        </p:nvSpPr>
        <p:spPr>
          <a:xfrm>
            <a:off x="439750" y="947225"/>
            <a:ext cx="6557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Ian Millington. </a:t>
            </a:r>
            <a:r>
              <a:rPr i="1" lang="es" sz="1200"/>
              <a:t>AI for Games</a:t>
            </a:r>
            <a:r>
              <a:rPr lang="es" sz="1200"/>
              <a:t> (3rd edition). CRC Press, 2019.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Penny de Byl. </a:t>
            </a:r>
            <a:r>
              <a:rPr i="1" lang="es" sz="1200">
                <a:solidFill>
                  <a:srgbClr val="F9267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Artificial Intelligence for Beginners</a:t>
            </a:r>
            <a:r>
              <a:rPr lang="es" sz="1200"/>
              <a:t>. Unity Course.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Chris Simpson. </a:t>
            </a:r>
            <a:r>
              <a:rPr i="1" lang="es" sz="1200">
                <a:solidFill>
                  <a:srgbClr val="F9267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Behavior trees for AI: How they work</a:t>
            </a:r>
            <a:r>
              <a:rPr lang="es" sz="1200"/>
              <a:t>. Gamasutra, 2014.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Unity Technologies. </a:t>
            </a:r>
            <a:r>
              <a:rPr lang="es" sz="1200">
                <a:solidFill>
                  <a:srgbClr val="F9267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AI Planner</a:t>
            </a:r>
            <a:r>
              <a:rPr lang="es" sz="1200"/>
              <a:t>. 2020.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Damian Isla. </a:t>
            </a:r>
            <a:r>
              <a:rPr i="1" lang="es" sz="1200">
                <a:solidFill>
                  <a:srgbClr val="F92672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Handling Complexity in the Halo 2 AI</a:t>
            </a:r>
            <a:r>
              <a:rPr lang="es" sz="1200"/>
              <a:t>. GDC, 2005.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Ricard Pillosu. </a:t>
            </a:r>
            <a:r>
              <a:rPr i="1" lang="es" sz="1200"/>
              <a:t>Previous year slides of the AI course</a:t>
            </a:r>
            <a:r>
              <a:rPr lang="es" sz="1200"/>
              <a:t>, 2019.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 # coroutines </a:t>
            </a:r>
            <a:endParaRPr/>
          </a:p>
        </p:txBody>
      </p:sp>
      <p:sp>
        <p:nvSpPr>
          <p:cNvPr id="82" name="Google Shape;82;p13"/>
          <p:cNvSpPr txBox="1"/>
          <p:nvPr/>
        </p:nvSpPr>
        <p:spPr>
          <a:xfrm>
            <a:off x="455325" y="703975"/>
            <a:ext cx="8248200" cy="218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chemeClr val="accent2"/>
                </a:solidFill>
              </a:rPr>
              <a:t>Example</a:t>
            </a:r>
            <a:r>
              <a:rPr lang="es" sz="800">
                <a:solidFill>
                  <a:schemeClr val="accent2"/>
                </a:solidFill>
              </a:rPr>
              <a:t>:</a:t>
            </a:r>
            <a:endParaRPr sz="800">
              <a:solidFill>
                <a:schemeClr val="accent2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using UnityEngine;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using </a:t>
            </a:r>
            <a:r>
              <a:rPr b="1" lang="es" sz="800">
                <a:solidFill>
                  <a:srgbClr val="444444"/>
                </a:solidFill>
              </a:rPr>
              <a:t>System</a:t>
            </a:r>
            <a:r>
              <a:rPr lang="es" sz="800">
                <a:solidFill>
                  <a:srgbClr val="444444"/>
                </a:solidFill>
              </a:rPr>
              <a:t>.Collections;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public class WaitForSecondsExample : MonoBehaviour {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void Start() {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    StartCoroutine(“Example”);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}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IEnumerator Example() {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    </a:t>
            </a:r>
            <a:r>
              <a:rPr b="1" lang="es" sz="800">
                <a:solidFill>
                  <a:srgbClr val="444444"/>
                </a:solidFill>
              </a:rPr>
              <a:t>Debug</a:t>
            </a:r>
            <a:r>
              <a:rPr lang="es" sz="800">
                <a:solidFill>
                  <a:srgbClr val="444444"/>
                </a:solidFill>
              </a:rPr>
              <a:t>.</a:t>
            </a:r>
            <a:r>
              <a:rPr lang="es" sz="800">
                <a:solidFill>
                  <a:srgbClr val="397300"/>
                </a:solidFill>
              </a:rPr>
              <a:t>Log</a:t>
            </a:r>
            <a:r>
              <a:rPr lang="es" sz="800">
                <a:solidFill>
                  <a:srgbClr val="444444"/>
                </a:solidFill>
              </a:rPr>
              <a:t>(</a:t>
            </a:r>
            <a:r>
              <a:rPr lang="es" sz="800">
                <a:solidFill>
                  <a:srgbClr val="397300"/>
                </a:solidFill>
              </a:rPr>
              <a:t>Time</a:t>
            </a:r>
            <a:r>
              <a:rPr lang="es" sz="800">
                <a:solidFill>
                  <a:srgbClr val="444444"/>
                </a:solidFill>
              </a:rPr>
              <a:t>.</a:t>
            </a:r>
            <a:r>
              <a:rPr lang="es" sz="800">
                <a:solidFill>
                  <a:srgbClr val="397300"/>
                </a:solidFill>
              </a:rPr>
              <a:t>time</a:t>
            </a:r>
            <a:r>
              <a:rPr lang="es" sz="800">
                <a:solidFill>
                  <a:srgbClr val="444444"/>
                </a:solidFill>
              </a:rPr>
              <a:t>);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    yield </a:t>
            </a:r>
            <a:r>
              <a:rPr b="1" lang="es" sz="800">
                <a:solidFill>
                  <a:srgbClr val="444444"/>
                </a:solidFill>
              </a:rPr>
              <a:t>return</a:t>
            </a:r>
            <a:r>
              <a:rPr lang="es" sz="800">
                <a:solidFill>
                  <a:srgbClr val="444444"/>
                </a:solidFill>
              </a:rPr>
              <a:t> </a:t>
            </a:r>
            <a:r>
              <a:rPr b="1" lang="es" sz="800">
                <a:solidFill>
                  <a:srgbClr val="444444"/>
                </a:solidFill>
              </a:rPr>
              <a:t>new</a:t>
            </a:r>
            <a:r>
              <a:rPr lang="es" sz="800">
                <a:solidFill>
                  <a:srgbClr val="444444"/>
                </a:solidFill>
              </a:rPr>
              <a:t> WaitForSeconds(</a:t>
            </a:r>
            <a:r>
              <a:rPr lang="es" sz="800">
                <a:solidFill>
                  <a:srgbClr val="880000"/>
                </a:solidFill>
              </a:rPr>
              <a:t>5</a:t>
            </a:r>
            <a:r>
              <a:rPr lang="es" sz="800">
                <a:solidFill>
                  <a:srgbClr val="444444"/>
                </a:solidFill>
              </a:rPr>
              <a:t>);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    </a:t>
            </a:r>
            <a:r>
              <a:rPr b="1" lang="es" sz="800">
                <a:solidFill>
                  <a:srgbClr val="444444"/>
                </a:solidFill>
              </a:rPr>
              <a:t>Debug</a:t>
            </a:r>
            <a:r>
              <a:rPr lang="es" sz="800">
                <a:solidFill>
                  <a:srgbClr val="444444"/>
                </a:solidFill>
              </a:rPr>
              <a:t>.</a:t>
            </a:r>
            <a:r>
              <a:rPr lang="es" sz="800">
                <a:solidFill>
                  <a:srgbClr val="397300"/>
                </a:solidFill>
              </a:rPr>
              <a:t>Log</a:t>
            </a:r>
            <a:r>
              <a:rPr lang="es" sz="800">
                <a:solidFill>
                  <a:srgbClr val="444444"/>
                </a:solidFill>
              </a:rPr>
              <a:t>(</a:t>
            </a:r>
            <a:r>
              <a:rPr lang="es" sz="800">
                <a:solidFill>
                  <a:srgbClr val="397300"/>
                </a:solidFill>
              </a:rPr>
              <a:t>Time</a:t>
            </a:r>
            <a:r>
              <a:rPr lang="es" sz="800">
                <a:solidFill>
                  <a:srgbClr val="444444"/>
                </a:solidFill>
              </a:rPr>
              <a:t>.</a:t>
            </a:r>
            <a:r>
              <a:rPr lang="es" sz="800">
                <a:solidFill>
                  <a:srgbClr val="397300"/>
                </a:solidFill>
              </a:rPr>
              <a:t>time</a:t>
            </a:r>
            <a:r>
              <a:rPr lang="es" sz="800">
                <a:solidFill>
                  <a:srgbClr val="444444"/>
                </a:solidFill>
              </a:rPr>
              <a:t>);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444444"/>
                </a:solidFill>
              </a:rPr>
              <a:t>   }</a:t>
            </a:r>
            <a:endParaRPr sz="800">
              <a:solidFill>
                <a:srgbClr val="444444"/>
              </a:solidFill>
            </a:endParaRPr>
          </a:p>
          <a:p>
            <a:pPr indent="0" lvl="0" marL="8890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444444"/>
                </a:solidFill>
                <a:highlight>
                  <a:srgbClr val="F0F0F0"/>
                </a:highlight>
              </a:rPr>
              <a:t>}</a:t>
            </a:r>
            <a:endParaRPr sz="700"/>
          </a:p>
        </p:txBody>
      </p:sp>
      <p:sp>
        <p:nvSpPr>
          <p:cNvPr id="83" name="Google Shape;83;p13"/>
          <p:cNvSpPr txBox="1"/>
          <p:nvPr/>
        </p:nvSpPr>
        <p:spPr>
          <a:xfrm>
            <a:off x="314500" y="2888275"/>
            <a:ext cx="425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chemeClr val="accent2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StartCoroutine</a:t>
            </a:r>
            <a:r>
              <a:rPr lang="es" sz="1200"/>
              <a:t>: type of asynchronous "functions"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chemeClr val="accent2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IEnumerator</a:t>
            </a:r>
            <a:r>
              <a:rPr lang="es" sz="1200"/>
              <a:t>: returning type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>
                <a:solidFill>
                  <a:schemeClr val="accent2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s" sz="1200"/>
              <a:t>: stops execution until something happens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solidFill>
                  <a:schemeClr val="accent2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yield return null</a:t>
            </a:r>
            <a:r>
              <a:rPr lang="es" sz="1200"/>
              <a:t>: until next frame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s" sz="1200">
                <a:solidFill>
                  <a:schemeClr val="accent2"/>
                </a:solidFill>
                <a:highlight>
                  <a:srgbClr val="E7E8E2"/>
                </a:highlight>
                <a:latin typeface="Roboto Mono"/>
                <a:ea typeface="Roboto Mono"/>
                <a:cs typeface="Roboto Mono"/>
                <a:sym typeface="Roboto Mono"/>
              </a:rPr>
              <a:t>yield break</a:t>
            </a:r>
            <a:r>
              <a:rPr lang="es" sz="1200"/>
              <a:t>: finish the coroutine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C# delegates </a:t>
            </a:r>
            <a:endParaRPr/>
          </a:p>
        </p:txBody>
      </p:sp>
      <p:sp>
        <p:nvSpPr>
          <p:cNvPr id="89" name="Google Shape;89;p14"/>
          <p:cNvSpPr txBox="1"/>
          <p:nvPr/>
        </p:nvSpPr>
        <p:spPr>
          <a:xfrm>
            <a:off x="439750" y="1456150"/>
            <a:ext cx="8019300" cy="2893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44444"/>
                </a:solidFill>
              </a:rPr>
              <a:t>public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444444"/>
                </a:solidFill>
              </a:rPr>
              <a:t>class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880000"/>
                </a:solidFill>
              </a:rPr>
              <a:t>DelegateScript</a:t>
            </a:r>
            <a:r>
              <a:rPr lang="es" sz="1100">
                <a:solidFill>
                  <a:srgbClr val="444444"/>
                </a:solidFill>
              </a:rPr>
              <a:t> : </a:t>
            </a:r>
            <a:r>
              <a:rPr b="1" lang="es" sz="1100">
                <a:solidFill>
                  <a:srgbClr val="880000"/>
                </a:solidFill>
              </a:rPr>
              <a:t>MonoBehaviour</a:t>
            </a:r>
            <a:r>
              <a:rPr lang="es" sz="1100">
                <a:solidFill>
                  <a:srgbClr val="444444"/>
                </a:solidFill>
              </a:rPr>
              <a:t> {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</a:t>
            </a:r>
            <a:r>
              <a:rPr b="1" lang="es" sz="1100">
                <a:solidFill>
                  <a:srgbClr val="444444"/>
                </a:solidFill>
              </a:rPr>
              <a:t>delegate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444444"/>
                </a:solidFill>
              </a:rPr>
              <a:t>void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880000"/>
                </a:solidFill>
              </a:rPr>
              <a:t>MyDelegate</a:t>
            </a:r>
            <a:r>
              <a:rPr lang="es" sz="1100">
                <a:solidFill>
                  <a:srgbClr val="444444"/>
                </a:solidFill>
              </a:rPr>
              <a:t>(</a:t>
            </a:r>
            <a:r>
              <a:rPr b="1" lang="es" sz="1100">
                <a:solidFill>
                  <a:srgbClr val="444444"/>
                </a:solidFill>
              </a:rPr>
              <a:t>int</a:t>
            </a:r>
            <a:r>
              <a:rPr lang="es" sz="1100">
                <a:solidFill>
                  <a:srgbClr val="444444"/>
                </a:solidFill>
              </a:rPr>
              <a:t> num);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MyDelegate myDelegate;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</a:t>
            </a:r>
            <a:r>
              <a:rPr b="1" lang="es" sz="1100">
                <a:solidFill>
                  <a:srgbClr val="444444"/>
                </a:solidFill>
              </a:rPr>
              <a:t>void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880000"/>
                </a:solidFill>
              </a:rPr>
              <a:t>Start</a:t>
            </a:r>
            <a:r>
              <a:rPr lang="es" sz="1100">
                <a:solidFill>
                  <a:srgbClr val="444444"/>
                </a:solidFill>
              </a:rPr>
              <a:t> () {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myDelegate = PrintNum;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myDelegate(</a:t>
            </a:r>
            <a:r>
              <a:rPr lang="es" sz="1100">
                <a:solidFill>
                  <a:srgbClr val="880000"/>
                </a:solidFill>
              </a:rPr>
              <a:t>50</a:t>
            </a:r>
            <a:r>
              <a:rPr lang="es" sz="1100">
                <a:solidFill>
                  <a:srgbClr val="444444"/>
                </a:solidFill>
              </a:rPr>
              <a:t>);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myDelegate = DoubleNum;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myDelegate(</a:t>
            </a:r>
            <a:r>
              <a:rPr lang="es" sz="1100">
                <a:solidFill>
                  <a:srgbClr val="880000"/>
                </a:solidFill>
              </a:rPr>
              <a:t>50</a:t>
            </a:r>
            <a:r>
              <a:rPr lang="es" sz="1100">
                <a:solidFill>
                  <a:srgbClr val="444444"/>
                </a:solidFill>
              </a:rPr>
              <a:t>);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}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</a:t>
            </a:r>
            <a:r>
              <a:rPr b="1" lang="es" sz="1100">
                <a:solidFill>
                  <a:srgbClr val="444444"/>
                </a:solidFill>
              </a:rPr>
              <a:t>void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880000"/>
                </a:solidFill>
              </a:rPr>
              <a:t>PrintNum</a:t>
            </a:r>
            <a:r>
              <a:rPr lang="es" sz="1100">
                <a:solidFill>
                  <a:srgbClr val="444444"/>
                </a:solidFill>
              </a:rPr>
              <a:t>(</a:t>
            </a:r>
            <a:r>
              <a:rPr b="1" lang="es" sz="1100">
                <a:solidFill>
                  <a:srgbClr val="444444"/>
                </a:solidFill>
              </a:rPr>
              <a:t>int</a:t>
            </a:r>
            <a:r>
              <a:rPr lang="es" sz="1100">
                <a:solidFill>
                  <a:srgbClr val="444444"/>
                </a:solidFill>
              </a:rPr>
              <a:t> num) {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Debug.Log(num);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}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</a:t>
            </a:r>
            <a:r>
              <a:rPr b="1" lang="es" sz="1100">
                <a:solidFill>
                  <a:srgbClr val="444444"/>
                </a:solidFill>
              </a:rPr>
              <a:t>void</a:t>
            </a:r>
            <a:r>
              <a:rPr lang="es" sz="1100">
                <a:solidFill>
                  <a:srgbClr val="444444"/>
                </a:solidFill>
              </a:rPr>
              <a:t> </a:t>
            </a:r>
            <a:r>
              <a:rPr b="1" lang="es" sz="1100">
                <a:solidFill>
                  <a:srgbClr val="880000"/>
                </a:solidFill>
              </a:rPr>
              <a:t>DoubleNum</a:t>
            </a:r>
            <a:r>
              <a:rPr lang="es" sz="1100">
                <a:solidFill>
                  <a:srgbClr val="444444"/>
                </a:solidFill>
              </a:rPr>
              <a:t>(</a:t>
            </a:r>
            <a:r>
              <a:rPr b="1" lang="es" sz="1100">
                <a:solidFill>
                  <a:srgbClr val="444444"/>
                </a:solidFill>
              </a:rPr>
              <a:t>int</a:t>
            </a:r>
            <a:r>
              <a:rPr lang="es" sz="1100">
                <a:solidFill>
                  <a:srgbClr val="444444"/>
                </a:solidFill>
              </a:rPr>
              <a:t> num) {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    Debug.Log(num * </a:t>
            </a:r>
            <a:r>
              <a:rPr lang="es" sz="1100">
                <a:solidFill>
                  <a:srgbClr val="880000"/>
                </a:solidFill>
              </a:rPr>
              <a:t>2</a:t>
            </a:r>
            <a:r>
              <a:rPr lang="es" sz="1100">
                <a:solidFill>
                  <a:srgbClr val="444444"/>
                </a:solidFill>
              </a:rPr>
              <a:t>);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   }</a:t>
            </a:r>
            <a:endParaRPr sz="11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44444"/>
                </a:solidFill>
              </a:rPr>
              <a:t>}</a:t>
            </a:r>
            <a:endParaRPr sz="1100">
              <a:solidFill>
                <a:srgbClr val="444444"/>
              </a:solidFill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455325" y="692150"/>
            <a:ext cx="67581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Assigning functions to variables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Example: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" type="body"/>
          </p:nvPr>
        </p:nvSpPr>
        <p:spPr>
          <a:xfrm>
            <a:off x="455329" y="289844"/>
            <a:ext cx="8248200" cy="5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FSMs IN Unity</a:t>
            </a:r>
            <a:endParaRPr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48" y="1894675"/>
            <a:ext cx="4014200" cy="165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7600" y="1894675"/>
            <a:ext cx="3775915" cy="16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558950" y="1240550"/>
            <a:ext cx="37758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Scene(link unity package) :</a:t>
            </a:r>
            <a:endParaRPr sz="1700">
              <a:solidFill>
                <a:srgbClr val="027BC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4927600" y="1291700"/>
            <a:ext cx="37758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Task </a:t>
            </a:r>
            <a:r>
              <a:rPr lang="es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FSM for the robber 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628575" y="3663300"/>
            <a:ext cx="80757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https://learn.unity.com/tutorial/finite-state-machines-1#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P2020">
      <a:dk1>
        <a:srgbClr val="32414F"/>
      </a:dk1>
      <a:lt1>
        <a:srgbClr val="FFFFFF"/>
      </a:lt1>
      <a:dk2>
        <a:srgbClr val="154464"/>
      </a:dk2>
      <a:lt2>
        <a:srgbClr val="F8F8F8"/>
      </a:lt2>
      <a:accent1>
        <a:srgbClr val="2F6E9A"/>
      </a:accent1>
      <a:accent2>
        <a:srgbClr val="5E93BD"/>
      </a:accent2>
      <a:accent3>
        <a:srgbClr val="C3D8DB"/>
      </a:accent3>
      <a:accent4>
        <a:srgbClr val="EAEBED"/>
      </a:accent4>
      <a:accent5>
        <a:srgbClr val="00AFB1"/>
      </a:accent5>
      <a:accent6>
        <a:srgbClr val="6CCACD"/>
      </a:accent6>
      <a:hlink>
        <a:srgbClr val="00AFB1"/>
      </a:hlink>
      <a:folHlink>
        <a:srgbClr val="2F6E9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